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5"/>
  </p:notesMasterIdLst>
  <p:handoutMasterIdLst>
    <p:handoutMasterId r:id="rId26"/>
  </p:handoutMasterIdLst>
  <p:sldIdLst>
    <p:sldId id="428" r:id="rId2"/>
    <p:sldId id="352" r:id="rId3"/>
    <p:sldId id="426" r:id="rId4"/>
    <p:sldId id="435" r:id="rId5"/>
    <p:sldId id="455" r:id="rId6"/>
    <p:sldId id="457" r:id="rId7"/>
    <p:sldId id="421" r:id="rId8"/>
    <p:sldId id="416" r:id="rId9"/>
    <p:sldId id="418" r:id="rId10"/>
    <p:sldId id="346" r:id="rId11"/>
    <p:sldId id="460" r:id="rId12"/>
    <p:sldId id="470" r:id="rId13"/>
    <p:sldId id="466" r:id="rId14"/>
    <p:sldId id="473" r:id="rId15"/>
    <p:sldId id="401" r:id="rId16"/>
    <p:sldId id="388" r:id="rId17"/>
    <p:sldId id="462" r:id="rId18"/>
    <p:sldId id="454" r:id="rId19"/>
    <p:sldId id="419" r:id="rId20"/>
    <p:sldId id="414" r:id="rId21"/>
    <p:sldId id="465" r:id="rId22"/>
    <p:sldId id="412" r:id="rId23"/>
    <p:sldId id="472" r:id="rId24"/>
  </p:sldIdLst>
  <p:sldSz cx="12192000" cy="6858000"/>
  <p:notesSz cx="6950075" cy="91678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8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35B1B"/>
    <a:srgbClr val="FF0000"/>
    <a:srgbClr val="FF5008"/>
    <a:srgbClr val="FFCFE9"/>
    <a:srgbClr val="7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64" d="100"/>
          <a:sy n="64" d="100"/>
        </p:scale>
        <p:origin x="724" y="36"/>
      </p:cViewPr>
      <p:guideLst>
        <p:guide orient="horz" pos="15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1860" y="-2496"/>
      </p:cViewPr>
      <p:guideLst>
        <p:guide orient="horz" pos="2888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60846" y="8372040"/>
            <a:ext cx="2780907" cy="5059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131" tIns="44766" rIns="91131" bIns="44766">
            <a:spAutoFit/>
          </a:bodyPr>
          <a:lstStyle/>
          <a:p>
            <a:pPr defTabSz="921587">
              <a:defRPr/>
            </a:pPr>
            <a:r>
              <a:rPr lang="en-US" sz="900" dirty="0">
                <a:latin typeface="Geneva" pitchFamily="34" charset="0"/>
              </a:rPr>
              <a:t>William Kinney –  KPMG/ATA Doctoral Consortium</a:t>
            </a:r>
          </a:p>
          <a:p>
            <a:pPr defTabSz="921587">
              <a:defRPr/>
            </a:pPr>
            <a:r>
              <a:rPr lang="en-US" sz="900" dirty="0">
                <a:latin typeface="Geneva" pitchFamily="34" charset="0"/>
              </a:rPr>
              <a:t>Planning for Research Success</a:t>
            </a:r>
          </a:p>
          <a:p>
            <a:pPr defTabSz="921587">
              <a:defRPr/>
            </a:pPr>
            <a:r>
              <a:rPr lang="en-US" sz="900" dirty="0">
                <a:latin typeface="Geneva" pitchFamily="34" charset="0"/>
              </a:rPr>
              <a:t>February 16, 2017 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910" y="8708172"/>
            <a:ext cx="3011595" cy="45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0" tIns="46239" rIns="92480" bIns="4623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E5229E1-AAB3-498D-9A8D-6EDC526B9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6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886" y="4354086"/>
            <a:ext cx="5096303" cy="4125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31" tIns="44766" rIns="91131" bIns="44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693738"/>
            <a:ext cx="6089650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9409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693738"/>
            <a:ext cx="6089650" cy="3425825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60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693738"/>
            <a:ext cx="6089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61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693738"/>
            <a:ext cx="6089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16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90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693738"/>
            <a:ext cx="6089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819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0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87" r:id="rId2"/>
    <p:sldLayoutId id="2147483688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09800" y="1219201"/>
            <a:ext cx="8229600" cy="1628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3600" dirty="0"/>
              <a:t>Planning for Research Success : Effective Writing in Research</a:t>
            </a:r>
          </a:p>
          <a:p>
            <a:pPr algn="ctr"/>
            <a:endParaRPr lang="en-US" sz="28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648200" y="3124200"/>
            <a:ext cx="26987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>
                <a:latin typeface="Geneva" pitchFamily="34" charset="0"/>
              </a:rPr>
              <a:t>  </a:t>
            </a:r>
            <a:endParaRPr lang="en-US" sz="1600">
              <a:latin typeface="Genev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971800" y="5145088"/>
            <a:ext cx="6400800" cy="106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  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February 16, 2017 </a:t>
            </a:r>
          </a:p>
          <a:p>
            <a:pPr algn="ctr"/>
            <a:endParaRPr lang="en-US" sz="1600" dirty="0">
              <a:latin typeface="Geneva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136188" y="6575426"/>
            <a:ext cx="2540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743200" y="3852208"/>
            <a:ext cx="6858000" cy="163121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 KPMG/ ATA Doctoral Consortium</a:t>
            </a:r>
          </a:p>
          <a:p>
            <a:pPr algn="ctr"/>
            <a:r>
              <a:rPr lang="en-US" sz="2800" dirty="0">
                <a:solidFill>
                  <a:schemeClr val="tx2"/>
                </a:solidFill>
              </a:rPr>
              <a:t>William R. Kinney, Jr.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  University of Texas at Austin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       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133600" y="838201"/>
            <a:ext cx="78486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 Scholarly Researcher’s Problem: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362200" y="1905000"/>
            <a:ext cx="83058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Symbol" pitchFamily="18" charset="2"/>
              </a:rPr>
              <a:t></a:t>
            </a:r>
            <a:r>
              <a:rPr lang="en-US" sz="2800" dirty="0">
                <a:solidFill>
                  <a:schemeClr val="tx2"/>
                </a:solidFill>
                <a:latin typeface="Geneva" pitchFamily="34" charset="0"/>
              </a:rPr>
              <a:t> </a:t>
            </a:r>
            <a:r>
              <a:rPr lang="en-US" sz="2800" dirty="0">
                <a:latin typeface="Geneva" pitchFamily="34" charset="0"/>
              </a:rPr>
              <a:t> =  </a:t>
            </a:r>
            <a:r>
              <a:rPr lang="en-US" sz="2800" dirty="0"/>
              <a:t>risk that data incorrectly “accepts” new theory</a:t>
            </a:r>
            <a:endParaRPr lang="en-US" sz="2400" dirty="0">
              <a:latin typeface="Geneva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362200" y="2562225"/>
            <a:ext cx="80010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Symbol" pitchFamily="18" charset="2"/>
              </a:rPr>
              <a:t></a:t>
            </a:r>
            <a:r>
              <a:rPr lang="en-US" sz="2800" dirty="0">
                <a:solidFill>
                  <a:schemeClr val="tx2"/>
                </a:solidFill>
                <a:latin typeface="Geneva" pitchFamily="34" charset="0"/>
              </a:rPr>
              <a:t> </a:t>
            </a:r>
            <a:r>
              <a:rPr lang="en-US" sz="2800" dirty="0">
                <a:latin typeface="Geneva" pitchFamily="34" charset="0"/>
              </a:rPr>
              <a:t> =  </a:t>
            </a:r>
            <a:r>
              <a:rPr lang="en-US" sz="2800" dirty="0"/>
              <a:t>risk that data incorrectly “rejects” new theory</a:t>
            </a:r>
            <a:r>
              <a:rPr lang="en-US" sz="2800" dirty="0">
                <a:latin typeface="Geneva" pitchFamily="34" charset="0"/>
              </a:rPr>
              <a:t>  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362200" y="3324225"/>
            <a:ext cx="58928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Symbol" pitchFamily="18" charset="2"/>
              </a:rPr>
              <a:t></a:t>
            </a:r>
            <a:r>
              <a:rPr lang="en-US" sz="2800" b="1" dirty="0">
                <a:solidFill>
                  <a:schemeClr val="tx2"/>
                </a:solidFill>
                <a:latin typeface="Geneva" pitchFamily="34" charset="0"/>
              </a:rPr>
              <a:t> </a:t>
            </a:r>
            <a:r>
              <a:rPr lang="en-US" sz="2800" dirty="0">
                <a:latin typeface="Geneva" pitchFamily="34" charset="0"/>
              </a:rPr>
              <a:t> =  </a:t>
            </a:r>
            <a:r>
              <a:rPr lang="en-US" sz="2800" dirty="0"/>
              <a:t>true size of X effect on Y 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362200" y="4086226"/>
            <a:ext cx="83058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Symbol" pitchFamily="18" charset="2"/>
              </a:rPr>
              <a:t></a:t>
            </a:r>
            <a:r>
              <a:rPr lang="en-US" sz="2800" b="1" dirty="0">
                <a:latin typeface="Geneva" pitchFamily="34" charset="0"/>
              </a:rPr>
              <a:t> </a:t>
            </a:r>
            <a:r>
              <a:rPr lang="en-US" sz="2800" dirty="0">
                <a:latin typeface="Geneva" pitchFamily="34" charset="0"/>
              </a:rPr>
              <a:t> =  </a:t>
            </a:r>
            <a:r>
              <a:rPr lang="en-US" sz="2800" dirty="0"/>
              <a:t>residual variation in Y given research design 		</a:t>
            </a:r>
            <a:r>
              <a:rPr lang="en-US" sz="2400" dirty="0"/>
              <a:t>(i.e., after effects of Vs and Zs)</a:t>
            </a:r>
            <a:r>
              <a:rPr lang="en-US" sz="2800" dirty="0"/>
              <a:t>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362200" y="5046664"/>
            <a:ext cx="693420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n</a:t>
            </a:r>
            <a:r>
              <a:rPr lang="en-US" sz="2800" dirty="0">
                <a:latin typeface="Geneva" pitchFamily="34" charset="0"/>
              </a:rPr>
              <a:t>  =  </a:t>
            </a:r>
            <a:r>
              <a:rPr lang="en-US" sz="2800" dirty="0"/>
              <a:t>available sample size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2286000" y="5881688"/>
            <a:ext cx="81851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All five are related through a single, simple formula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2514600" y="762001"/>
            <a:ext cx="7031038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Researcher’s Design Problem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endParaRPr lang="en-US" sz="2400" dirty="0">
              <a:solidFill>
                <a:schemeClr val="tx2"/>
              </a:solidFill>
              <a:latin typeface="Geneva" pitchFamily="34" charset="0"/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3048000" y="3552825"/>
            <a:ext cx="66294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Symbol" pitchFamily="18" charset="2"/>
              </a:rPr>
              <a:t></a:t>
            </a:r>
            <a:r>
              <a:rPr lang="en-US" sz="2800" dirty="0">
                <a:latin typeface="Geneva" pitchFamily="34" charset="0"/>
              </a:rPr>
              <a:t> </a:t>
            </a:r>
            <a:r>
              <a:rPr lang="en-US" sz="2800" dirty="0"/>
              <a:t>is fixed at .05 or .10 by journal editors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048000" y="4162426"/>
            <a:ext cx="58166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Symbol" pitchFamily="18" charset="2"/>
              </a:rPr>
              <a:t></a:t>
            </a:r>
            <a:r>
              <a:rPr lang="en-US" sz="2800" dirty="0">
                <a:latin typeface="Geneva" pitchFamily="34" charset="0"/>
              </a:rPr>
              <a:t> </a:t>
            </a:r>
            <a:r>
              <a:rPr lang="en-US" sz="2800" dirty="0"/>
              <a:t>is the researcher’s risk of failing </a:t>
            </a:r>
          </a:p>
          <a:p>
            <a:r>
              <a:rPr lang="en-US" sz="2800" dirty="0"/>
              <a:t>       (you want to minimize</a:t>
            </a:r>
            <a:r>
              <a:rPr lang="en-US" sz="2800" dirty="0">
                <a:latin typeface="Geneva" pitchFamily="34" charset="0"/>
              </a:rPr>
              <a:t> </a:t>
            </a:r>
            <a:r>
              <a:rPr lang="en-US" sz="2800" dirty="0">
                <a:latin typeface="Symbol" pitchFamily="18" charset="2"/>
              </a:rPr>
              <a:t></a:t>
            </a:r>
            <a:r>
              <a:rPr lang="en-US" sz="2800" dirty="0"/>
              <a:t>)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3043239" y="2532064"/>
            <a:ext cx="36020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Symbol" pitchFamily="18" charset="2"/>
              </a:rPr>
              <a:t></a:t>
            </a:r>
            <a:r>
              <a:rPr lang="en-US" sz="2800" b="1" dirty="0">
                <a:latin typeface="Symbol" pitchFamily="18" charset="2"/>
              </a:rPr>
              <a:t></a:t>
            </a:r>
            <a:r>
              <a:rPr lang="en-US" sz="2800" dirty="0">
                <a:latin typeface="Geneva" pitchFamily="34" charset="0"/>
              </a:rPr>
              <a:t> =  </a:t>
            </a:r>
            <a:r>
              <a:rPr lang="en-US" sz="2800" dirty="0"/>
              <a:t>f ( X : Y relation)</a:t>
            </a: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3063875" y="3051176"/>
            <a:ext cx="255198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Symbol" pitchFamily="18" charset="2"/>
              </a:rPr>
              <a:t></a:t>
            </a:r>
            <a:r>
              <a:rPr lang="en-US" sz="2800" b="1" dirty="0">
                <a:latin typeface="Symbol" pitchFamily="18" charset="2"/>
              </a:rPr>
              <a:t></a:t>
            </a:r>
            <a:r>
              <a:rPr lang="en-US" sz="2800" dirty="0">
                <a:latin typeface="Geneva" pitchFamily="34" charset="0"/>
              </a:rPr>
              <a:t> =  </a:t>
            </a:r>
            <a:r>
              <a:rPr lang="en-US" sz="2800" dirty="0"/>
              <a:t>f ( Vs, Zs)</a:t>
            </a: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3048000" y="1905000"/>
            <a:ext cx="69342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n</a:t>
            </a:r>
            <a:r>
              <a:rPr lang="en-US" sz="2800" dirty="0">
                <a:latin typeface="Geneva" pitchFamily="34" charset="0"/>
              </a:rPr>
              <a:t> </a:t>
            </a:r>
            <a:r>
              <a:rPr lang="en-US" sz="2800" dirty="0"/>
              <a:t>is semi-fixed by data availability or cost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895600" y="5486404"/>
            <a:ext cx="6400800" cy="1046163"/>
            <a:chOff x="864" y="3456"/>
            <a:chExt cx="4032" cy="659"/>
          </a:xfrm>
        </p:grpSpPr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1008" y="3516"/>
              <a:ext cx="1880" cy="5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dirty="0">
                  <a:latin typeface="Symbol" pitchFamily="18" charset="2"/>
                </a:rPr>
                <a:t></a:t>
              </a:r>
              <a:r>
                <a:rPr lang="en-US" sz="2800" dirty="0">
                  <a:latin typeface="Geneva" pitchFamily="34" charset="0"/>
                </a:rPr>
                <a:t>  =  </a:t>
              </a:r>
              <a:r>
                <a:rPr lang="en-US" sz="2800" dirty="0"/>
                <a:t>f ( </a:t>
              </a:r>
              <a:r>
                <a:rPr lang="en-US" sz="2800" dirty="0">
                  <a:latin typeface="Symbol" pitchFamily="18" charset="2"/>
                </a:rPr>
                <a:t></a:t>
              </a:r>
              <a:r>
                <a:rPr lang="en-US" sz="2800" dirty="0"/>
                <a:t>n )</a:t>
              </a:r>
            </a:p>
            <a:p>
              <a:r>
                <a:rPr lang="en-US" sz="2800" dirty="0"/>
                <a:t>             -   -  +  -</a:t>
              </a:r>
            </a:p>
          </p:txBody>
        </p:sp>
        <p:sp>
          <p:nvSpPr>
            <p:cNvPr id="125962" name="Line 10"/>
            <p:cNvSpPr>
              <a:spLocks noChangeShapeType="1"/>
            </p:cNvSpPr>
            <p:nvPr/>
          </p:nvSpPr>
          <p:spPr bwMode="auto">
            <a:xfrm>
              <a:off x="864" y="3456"/>
              <a:ext cx="40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1905001" y="2514601"/>
            <a:ext cx="473075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*</a:t>
            </a:r>
          </a:p>
          <a:p>
            <a:r>
              <a:rPr lang="en-US" sz="4000" dirty="0">
                <a:solidFill>
                  <a:schemeClr val="tx2"/>
                </a:solidFill>
              </a:rPr>
              <a:t>*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162801" y="2559050"/>
            <a:ext cx="2900363" cy="946150"/>
            <a:chOff x="3552" y="1612"/>
            <a:chExt cx="1827" cy="596"/>
          </a:xfrm>
        </p:grpSpPr>
        <p:sp>
          <p:nvSpPr>
            <p:cNvPr id="125965" name="Text Box 13"/>
            <p:cNvSpPr txBox="1">
              <a:spLocks noChangeArrowheads="1"/>
            </p:cNvSpPr>
            <p:nvPr/>
          </p:nvSpPr>
          <p:spPr bwMode="auto">
            <a:xfrm>
              <a:off x="3792" y="1612"/>
              <a:ext cx="1587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2"/>
                  </a:solidFill>
                </a:rPr>
                <a:t>3 paragraphs/</a:t>
              </a:r>
            </a:p>
            <a:p>
              <a:r>
                <a:rPr lang="en-US" sz="2800" b="1">
                  <a:solidFill>
                    <a:schemeClr val="tx2"/>
                  </a:solidFill>
                </a:rPr>
                <a:t>     5 boxes</a:t>
              </a:r>
            </a:p>
          </p:txBody>
        </p:sp>
        <p:sp>
          <p:nvSpPr>
            <p:cNvPr id="125966" name="AutoShape 14"/>
            <p:cNvSpPr>
              <a:spLocks/>
            </p:cNvSpPr>
            <p:nvPr/>
          </p:nvSpPr>
          <p:spPr bwMode="auto">
            <a:xfrm>
              <a:off x="3552" y="1632"/>
              <a:ext cx="96" cy="576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/>
      <p:bldP spid="125956" grpId="0" autoUpdateAnimBg="0"/>
      <p:bldP spid="125957" grpId="0" autoUpdateAnimBg="0"/>
      <p:bldP spid="125958" grpId="0" autoUpdateAnimBg="0"/>
      <p:bldP spid="12596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752315" y="685801"/>
            <a:ext cx="6904454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3. Universal Research Language</a:t>
            </a:r>
          </a:p>
        </p:txBody>
      </p:sp>
      <p:sp>
        <p:nvSpPr>
          <p:cNvPr id="2" name="Cloud 1"/>
          <p:cNvSpPr/>
          <p:nvPr/>
        </p:nvSpPr>
        <p:spPr bwMode="auto">
          <a:xfrm>
            <a:off x="1524000" y="2209800"/>
            <a:ext cx="2551970" cy="3048000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75341" y="2209800"/>
            <a:ext cx="2246128" cy="3139321"/>
          </a:xfrm>
          <a:prstGeom prst="rect">
            <a:avLst/>
          </a:prstGeom>
          <a:solidFill>
            <a:schemeClr val="accent1"/>
          </a:solidFill>
          <a:ln>
            <a:solidFill>
              <a:srgbClr val="E6E6E6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  </a:t>
            </a:r>
          </a:p>
          <a:p>
            <a:r>
              <a:rPr lang="en-US" sz="1400" dirty="0">
                <a:solidFill>
                  <a:schemeClr val="bg2"/>
                </a:solidFill>
              </a:rPr>
              <a:t>   </a:t>
            </a:r>
            <a:r>
              <a:rPr lang="en-US" sz="1800" b="1" i="1" dirty="0">
                <a:solidFill>
                  <a:schemeClr val="bg2"/>
                </a:solidFill>
              </a:rPr>
              <a:t>Language</a:t>
            </a:r>
          </a:p>
          <a:p>
            <a:r>
              <a:rPr lang="en-US" sz="1800" b="1" i="1" dirty="0">
                <a:solidFill>
                  <a:schemeClr val="bg2"/>
                </a:solidFill>
              </a:rPr>
              <a:t>       Translator</a:t>
            </a:r>
          </a:p>
          <a:p>
            <a:endParaRPr lang="en-US" sz="1200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</a:rPr>
              <a:t> </a:t>
            </a:r>
            <a:r>
              <a:rPr lang="en-US" b="1" dirty="0">
                <a:solidFill>
                  <a:schemeClr val="bg2"/>
                </a:solidFill>
              </a:rPr>
              <a:t>What?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sz="1400" dirty="0">
                <a:solidFill>
                  <a:schemeClr val="bg2"/>
                </a:solidFill>
              </a:rPr>
              <a:t>(conceptually) </a:t>
            </a:r>
          </a:p>
          <a:p>
            <a:r>
              <a:rPr lang="en-US" dirty="0">
                <a:solidFill>
                  <a:schemeClr val="bg2"/>
                </a:solidFill>
              </a:rPr>
              <a:t>  </a:t>
            </a: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b="1" dirty="0">
                <a:solidFill>
                  <a:schemeClr val="bg2"/>
                </a:solidFill>
              </a:rPr>
              <a:t>Why</a:t>
            </a:r>
            <a:r>
              <a:rPr lang="en-US" dirty="0">
                <a:solidFill>
                  <a:schemeClr val="bg2"/>
                </a:solidFill>
              </a:rPr>
              <a:t> important</a:t>
            </a:r>
            <a:r>
              <a:rPr lang="en-US" b="1" dirty="0">
                <a:solidFill>
                  <a:schemeClr val="bg2"/>
                </a:solidFill>
              </a:rPr>
              <a:t>?</a:t>
            </a:r>
            <a:r>
              <a:rPr lang="en-US" dirty="0">
                <a:solidFill>
                  <a:schemeClr val="bg2"/>
                </a:solidFill>
              </a:rPr>
              <a:t>  </a:t>
            </a:r>
          </a:p>
          <a:p>
            <a:r>
              <a:rPr lang="en-US" dirty="0">
                <a:solidFill>
                  <a:schemeClr val="bg2"/>
                </a:solidFill>
              </a:rPr>
              <a:t>     </a:t>
            </a: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b="1" dirty="0">
                <a:solidFill>
                  <a:schemeClr val="bg2"/>
                </a:solidFill>
              </a:rPr>
              <a:t>How?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sz="1400" dirty="0">
                <a:solidFill>
                  <a:schemeClr val="bg2"/>
                </a:solidFill>
              </a:rPr>
              <a:t>(operationally)</a:t>
            </a:r>
          </a:p>
          <a:p>
            <a:r>
              <a:rPr lang="en-US" sz="1200" dirty="0">
                <a:solidFill>
                  <a:schemeClr val="bg2"/>
                </a:solidFill>
              </a:rPr>
              <a:t>     </a:t>
            </a:r>
          </a:p>
          <a:p>
            <a:endParaRPr lang="en-US" sz="1200" dirty="0">
              <a:solidFill>
                <a:schemeClr val="bg2"/>
              </a:solidFill>
            </a:endParaRPr>
          </a:p>
          <a:p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0970" y="2667000"/>
            <a:ext cx="159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chemeClr val="tx2"/>
                </a:solidFill>
              </a:rPr>
              <a:t>Your project</a:t>
            </a:r>
            <a:r>
              <a:rPr lang="en-US" sz="1800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 rot="20953507">
            <a:off x="1789971" y="3033966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ideas</a:t>
            </a:r>
          </a:p>
        </p:txBody>
      </p:sp>
      <p:sp>
        <p:nvSpPr>
          <p:cNvPr id="11" name="TextBox 10"/>
          <p:cNvSpPr txBox="1"/>
          <p:nvPr/>
        </p:nvSpPr>
        <p:spPr>
          <a:xfrm rot="21385094">
            <a:off x="1923379" y="360283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data </a:t>
            </a:r>
          </a:p>
        </p:txBody>
      </p:sp>
      <p:sp>
        <p:nvSpPr>
          <p:cNvPr id="12" name="TextBox 11"/>
          <p:cNvSpPr txBox="1"/>
          <p:nvPr/>
        </p:nvSpPr>
        <p:spPr>
          <a:xfrm rot="20922416">
            <a:off x="2047393" y="4452042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findings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8400" y="4019490"/>
            <a:ext cx="941283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design</a:t>
            </a:r>
          </a:p>
        </p:txBody>
      </p:sp>
      <p:sp>
        <p:nvSpPr>
          <p:cNvPr id="10" name="TextBox 9"/>
          <p:cNvSpPr txBox="1"/>
          <p:nvPr/>
        </p:nvSpPr>
        <p:spPr>
          <a:xfrm rot="506009">
            <a:off x="2414322" y="3293358"/>
            <a:ext cx="1297150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relevance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891928" y="3200400"/>
            <a:ext cx="1983413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704459" y="3636934"/>
            <a:ext cx="1153943" cy="3254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13" idx="3"/>
          </p:cNvCxnSpPr>
          <p:nvPr/>
        </p:nvCxnSpPr>
        <p:spPr bwMode="auto">
          <a:xfrm>
            <a:off x="3379683" y="4219545"/>
            <a:ext cx="1505085" cy="2763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2799985" y="3826443"/>
            <a:ext cx="2067327" cy="496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12" idx="3"/>
          </p:cNvCxnSpPr>
          <p:nvPr/>
        </p:nvCxnSpPr>
        <p:spPr bwMode="auto">
          <a:xfrm>
            <a:off x="3106563" y="4547376"/>
            <a:ext cx="1760749" cy="700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7138408" y="2971800"/>
            <a:ext cx="823762" cy="4457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7123970" y="4572000"/>
            <a:ext cx="838200" cy="53092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962170" y="1828800"/>
            <a:ext cx="2324830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i="1" dirty="0">
                <a:solidFill>
                  <a:schemeClr val="tx2"/>
                </a:solidFill>
              </a:rPr>
              <a:t>Understanding /</a:t>
            </a:r>
          </a:p>
          <a:p>
            <a:r>
              <a:rPr lang="en-US" sz="1800" b="1" i="1" dirty="0">
                <a:solidFill>
                  <a:schemeClr val="tx2"/>
                </a:solidFill>
              </a:rPr>
              <a:t>  Advice / Praise by</a:t>
            </a:r>
            <a:r>
              <a:rPr lang="en-US" sz="1400" dirty="0"/>
              <a:t>: </a:t>
            </a:r>
          </a:p>
          <a:p>
            <a:endParaRPr lang="en-US" sz="1400" dirty="0"/>
          </a:p>
          <a:p>
            <a:r>
              <a:rPr lang="en-US" sz="1400" dirty="0"/>
              <a:t>Scholars:</a:t>
            </a:r>
          </a:p>
          <a:p>
            <a:r>
              <a:rPr lang="en-US" sz="1400" dirty="0"/>
              <a:t>  Accounting</a:t>
            </a:r>
          </a:p>
          <a:p>
            <a:r>
              <a:rPr lang="en-US" sz="1400" dirty="0"/>
              <a:t>  Finance</a:t>
            </a:r>
          </a:p>
          <a:p>
            <a:r>
              <a:rPr lang="en-US" sz="1400" dirty="0"/>
              <a:t>  Economics</a:t>
            </a:r>
          </a:p>
          <a:p>
            <a:r>
              <a:rPr lang="en-US" sz="1400" dirty="0"/>
              <a:t>  Psychology</a:t>
            </a:r>
          </a:p>
          <a:p>
            <a:r>
              <a:rPr lang="en-US" sz="1400" dirty="0"/>
              <a:t>  Governance</a:t>
            </a:r>
          </a:p>
          <a:p>
            <a:r>
              <a:rPr lang="en-US" sz="1400" dirty="0"/>
              <a:t>  Statistics</a:t>
            </a:r>
          </a:p>
          <a:p>
            <a:r>
              <a:rPr lang="en-US" sz="1400" dirty="0"/>
              <a:t>  Law </a:t>
            </a:r>
          </a:p>
          <a:p>
            <a:r>
              <a:rPr lang="en-US" sz="1400" dirty="0"/>
              <a:t>Practitioners</a:t>
            </a:r>
          </a:p>
          <a:p>
            <a:r>
              <a:rPr lang="en-US" sz="1400" dirty="0"/>
              <a:t>Executives</a:t>
            </a:r>
          </a:p>
          <a:p>
            <a:r>
              <a:rPr lang="en-US" sz="1400" dirty="0"/>
              <a:t>Investors/ Lenders</a:t>
            </a:r>
          </a:p>
          <a:p>
            <a:r>
              <a:rPr lang="en-US" sz="1400" dirty="0"/>
              <a:t>Regulators</a:t>
            </a:r>
          </a:p>
          <a:p>
            <a:r>
              <a:rPr lang="en-US" sz="1400" dirty="0"/>
              <a:t>Legislators</a:t>
            </a:r>
          </a:p>
          <a:p>
            <a:r>
              <a:rPr lang="en-US" sz="1400" dirty="0"/>
              <a:t>General public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7123970" y="4035796"/>
            <a:ext cx="838200" cy="28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9630918" y="4248090"/>
            <a:ext cx="164243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. . . and YOU !</a:t>
            </a:r>
          </a:p>
        </p:txBody>
      </p:sp>
      <p:sp>
        <p:nvSpPr>
          <p:cNvPr id="22" name="Cloud 21"/>
          <p:cNvSpPr/>
          <p:nvPr/>
        </p:nvSpPr>
        <p:spPr bwMode="auto">
          <a:xfrm rot="20859218">
            <a:off x="539372" y="1676400"/>
            <a:ext cx="1676400" cy="838200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20644312">
            <a:off x="678288" y="1780657"/>
            <a:ext cx="1168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“theory”</a:t>
            </a:r>
          </a:p>
          <a:p>
            <a:r>
              <a:rPr lang="en-US" sz="1600" dirty="0">
                <a:solidFill>
                  <a:schemeClr val="tx2"/>
                </a:solidFill>
              </a:rPr>
              <a:t>        policy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524000" y="2362200"/>
            <a:ext cx="388523" cy="6741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950529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2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286000" y="1676400"/>
            <a:ext cx="8001000" cy="39061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    1.  </a:t>
            </a:r>
            <a:r>
              <a:rPr lang="en-US" sz="2800" dirty="0">
                <a:solidFill>
                  <a:srgbClr val="FFFF00"/>
                </a:solidFill>
              </a:rPr>
              <a:t>What</a:t>
            </a:r>
            <a:r>
              <a:rPr lang="en-US" sz="2800" dirty="0">
                <a:solidFill>
                  <a:srgbClr val="FFFFFF"/>
                </a:solidFill>
              </a:rPr>
              <a:t> are you trying to “find out?”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	</a:t>
            </a:r>
            <a:r>
              <a:rPr lang="en-US" sz="2400" dirty="0">
                <a:solidFill>
                  <a:srgbClr val="FFFFFF"/>
                </a:solidFill>
              </a:rPr>
              <a:t>(usually: does </a:t>
            </a:r>
            <a:r>
              <a:rPr lang="en-US" sz="2800" b="1" i="1" dirty="0">
                <a:solidFill>
                  <a:schemeClr val="tx2"/>
                </a:solidFill>
                <a:latin typeface="Script MT Bold" panose="03040602040607080904" pitchFamily="66" charset="0"/>
              </a:rPr>
              <a:t>X</a:t>
            </a:r>
            <a:r>
              <a:rPr lang="en-US" sz="2800" b="1" i="1" dirty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</a:rPr>
              <a:t>cause </a:t>
            </a:r>
            <a:r>
              <a:rPr lang="en-US" sz="2800" b="1" i="1" dirty="0">
                <a:solidFill>
                  <a:schemeClr val="tx2"/>
                </a:solidFill>
                <a:latin typeface="Script MT Bold" panose="03040602040607080904" pitchFamily="66" charset="0"/>
              </a:rPr>
              <a:t>Y</a:t>
            </a:r>
            <a:r>
              <a:rPr lang="en-US" sz="2400" b="1" i="1" dirty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</a:rPr>
              <a:t>to vary)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    2.  </a:t>
            </a:r>
            <a:r>
              <a:rPr lang="en-US" sz="2800" dirty="0">
                <a:solidFill>
                  <a:srgbClr val="FFFF00"/>
                </a:solidFill>
              </a:rPr>
              <a:t>Why</a:t>
            </a:r>
            <a:r>
              <a:rPr lang="en-US" sz="2800" dirty="0">
                <a:solidFill>
                  <a:srgbClr val="FFFFFF"/>
                </a:solidFill>
              </a:rPr>
              <a:t> is it important to find out?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	</a:t>
            </a:r>
            <a:r>
              <a:rPr lang="en-US" sz="2400" dirty="0">
                <a:solidFill>
                  <a:srgbClr val="FFFFFF"/>
                </a:solidFill>
              </a:rPr>
              <a:t>( size, sign of </a:t>
            </a:r>
            <a:r>
              <a:rPr lang="en-US" sz="2400" dirty="0">
                <a:solidFill>
                  <a:srgbClr val="FFFFFF"/>
                </a:solidFill>
                <a:latin typeface="Symbol" panose="05050102010706020507" pitchFamily="18" charset="2"/>
              </a:rPr>
              <a:t>d</a:t>
            </a:r>
            <a:r>
              <a:rPr lang="en-US" sz="2400" dirty="0">
                <a:solidFill>
                  <a:srgbClr val="FFFFFF"/>
                </a:solidFill>
              </a:rPr>
              <a:t>)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    3.  </a:t>
            </a:r>
            <a:r>
              <a:rPr lang="en-US" sz="2800" dirty="0">
                <a:solidFill>
                  <a:srgbClr val="FFFF00"/>
                </a:solidFill>
              </a:rPr>
              <a:t>How</a:t>
            </a:r>
            <a:r>
              <a:rPr lang="en-US" sz="2800" dirty="0">
                <a:solidFill>
                  <a:srgbClr val="FFFFFF"/>
                </a:solidFill>
              </a:rPr>
              <a:t> do </a:t>
            </a:r>
            <a:r>
              <a:rPr lang="en-US" sz="2800" b="1" i="1" dirty="0">
                <a:solidFill>
                  <a:srgbClr val="FFFFFF"/>
                </a:solidFill>
              </a:rPr>
              <a:t>you</a:t>
            </a:r>
            <a:r>
              <a:rPr lang="en-US" sz="2800" dirty="0">
                <a:solidFill>
                  <a:srgbClr val="FFFFFF"/>
                </a:solidFill>
              </a:rPr>
              <a:t> find out / what do you find?</a:t>
            </a:r>
          </a:p>
          <a:p>
            <a:r>
              <a:rPr lang="en-US" sz="2800" dirty="0">
                <a:solidFill>
                  <a:srgbClr val="FFFFFF"/>
                </a:solidFill>
                <a:latin typeface="Geneva" pitchFamily="34" charset="0"/>
              </a:rPr>
              <a:t>		</a:t>
            </a:r>
            <a:r>
              <a:rPr lang="en-US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(does </a:t>
            </a:r>
            <a:r>
              <a:rPr lang="en-US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covary</a:t>
            </a:r>
            <a:r>
              <a:rPr lang="en-US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with </a:t>
            </a:r>
            <a:r>
              <a:rPr lang="en-US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as predicted?)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842719" y="762000"/>
            <a:ext cx="4605748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Three Paragraphs: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2209801" y="5950803"/>
            <a:ext cx="7749237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FF00"/>
                </a:solidFill>
              </a:rPr>
              <a:t>(One page, double-spaced, 12 pt. font, normal margins,</a:t>
            </a:r>
          </a:p>
          <a:p>
            <a:r>
              <a:rPr lang="en-US" sz="2400" i="1" dirty="0">
                <a:solidFill>
                  <a:srgbClr val="FFFF00"/>
                </a:solidFill>
              </a:rPr>
              <a:t>                   and an </a:t>
            </a:r>
            <a:r>
              <a:rPr lang="en-US" sz="2400" b="1" i="1" dirty="0">
                <a:solidFill>
                  <a:srgbClr val="FFFF00"/>
                </a:solidFill>
              </a:rPr>
              <a:t>informative</a:t>
            </a:r>
            <a:r>
              <a:rPr lang="en-US" sz="2400" i="1" dirty="0">
                <a:solidFill>
                  <a:srgbClr val="FFFF00"/>
                </a:solidFill>
              </a:rPr>
              <a:t> title!)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9906000" y="24384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</a:rPr>
              <a:t>(conceptual)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9906000" y="4736068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</a:rPr>
              <a:t>(operational)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10891" y="3468469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(conceptual/</a:t>
            </a:r>
          </a:p>
          <a:p>
            <a:r>
              <a:rPr lang="en-US" sz="1800" dirty="0">
                <a:solidFill>
                  <a:schemeClr val="tx2"/>
                </a:solidFill>
              </a:rPr>
              <a:t>   operational)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5" grpId="0"/>
      <p:bldP spid="6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305800" cy="1143000"/>
          </a:xfrm>
        </p:spPr>
        <p:txBody>
          <a:bodyPr/>
          <a:lstStyle/>
          <a:p>
            <a:r>
              <a:rPr lang="en-US" sz="2800" b="1" dirty="0">
                <a:latin typeface="Arial" charset="0"/>
              </a:rPr>
              <a:t>Auditor independence and non-audit services: </a:t>
            </a:r>
            <a:br>
              <a:rPr lang="en-US" sz="2800" b="1" dirty="0">
                <a:latin typeface="Arial" charset="0"/>
              </a:rPr>
            </a:br>
            <a:r>
              <a:rPr lang="en-US" sz="2800" b="1" dirty="0">
                <a:latin typeface="Arial" charset="0"/>
              </a:rPr>
              <a:t>Was the U.S. government right? </a:t>
            </a:r>
            <a:br>
              <a:rPr lang="en-US" sz="2800" b="1" dirty="0">
                <a:latin typeface="Arial" charset="0"/>
              </a:rPr>
            </a:br>
            <a:r>
              <a:rPr lang="en-US" sz="1400" b="1" dirty="0">
                <a:latin typeface="Arial" charset="0"/>
              </a:rPr>
              <a:t>(Kinney, Palmrose, </a:t>
            </a:r>
            <a:r>
              <a:rPr lang="en-US" sz="1400" b="1" dirty="0" err="1">
                <a:latin typeface="Arial" charset="0"/>
              </a:rPr>
              <a:t>Scholz</a:t>
            </a:r>
            <a:r>
              <a:rPr lang="en-US" sz="1400" b="1" dirty="0">
                <a:latin typeface="Arial" charset="0"/>
              </a:rPr>
              <a:t> 2004)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2057400" y="1143000"/>
            <a:ext cx="8610600" cy="60016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Does an audit firm’s </a:t>
            </a:r>
            <a:r>
              <a:rPr lang="en-US" sz="2400" i="1" dirty="0">
                <a:solidFill>
                  <a:srgbClr val="FFFF00"/>
                </a:solidFill>
                <a:cs typeface="Times New Roman" pitchFamily="18" charset="0"/>
              </a:rPr>
              <a:t>dependence</a:t>
            </a: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 on fees for FISDI, internal audit, and certain other services to an audit client reduce </a:t>
            </a:r>
            <a:r>
              <a:rPr lang="en-US" sz="2400" i="1" dirty="0">
                <a:solidFill>
                  <a:srgbClr val="FFFF00"/>
                </a:solidFill>
                <a:cs typeface="Times New Roman" pitchFamily="18" charset="0"/>
              </a:rPr>
              <a:t>financial reporting quality</a:t>
            </a: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?  </a:t>
            </a:r>
          </a:p>
          <a:p>
            <a:endParaRPr lang="en-US" sz="2400" dirty="0">
              <a:solidFill>
                <a:srgbClr val="FFFFFF"/>
              </a:solidFill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The answer is </a:t>
            </a:r>
            <a:r>
              <a:rPr lang="en-US" sz="2400" i="1" dirty="0">
                <a:solidFill>
                  <a:srgbClr val="FFFF00"/>
                </a:solidFill>
                <a:cs typeface="Times New Roman" pitchFamily="18" charset="0"/>
              </a:rPr>
              <a:t>important because </a:t>
            </a: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a) the Sarbanes-Oxley Act presumes so, banning such services to audit clients, and b) some registrants now voluntarily restrict tax and other legally permitted services, perhaps with adverse effects.  </a:t>
            </a:r>
          </a:p>
          <a:p>
            <a:endParaRPr lang="en-US" sz="2400" dirty="0">
              <a:solidFill>
                <a:srgbClr val="FFFFFF"/>
              </a:solidFill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Using fee data from 1995-2000 for </a:t>
            </a:r>
            <a:r>
              <a:rPr lang="en-US" sz="2400" dirty="0">
                <a:solidFill>
                  <a:srgbClr val="FFFF00"/>
                </a:solidFill>
                <a:cs typeface="Times New Roman" pitchFamily="18" charset="0"/>
              </a:rPr>
              <a:t>restating</a:t>
            </a: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 and similar </a:t>
            </a:r>
            <a:r>
              <a:rPr lang="en-US" sz="2400" dirty="0">
                <a:solidFill>
                  <a:srgbClr val="FFFF00"/>
                </a:solidFill>
                <a:cs typeface="Times New Roman" pitchFamily="18" charset="0"/>
              </a:rPr>
              <a:t>non-restating</a:t>
            </a: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 registrants, we find no consistent association between </a:t>
            </a:r>
            <a:r>
              <a:rPr lang="en-US" sz="2400" i="1" dirty="0">
                <a:solidFill>
                  <a:srgbClr val="FFFF00"/>
                </a:solidFill>
                <a:cs typeface="Times New Roman" pitchFamily="18" charset="0"/>
              </a:rPr>
              <a:t>fees</a:t>
            </a: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 for FISDI or internal audit services with </a:t>
            </a:r>
            <a:r>
              <a:rPr lang="en-US" sz="2400" i="1" dirty="0">
                <a:solidFill>
                  <a:srgbClr val="FFFF00"/>
                </a:solidFill>
                <a:cs typeface="Times New Roman" pitchFamily="18" charset="0"/>
              </a:rPr>
              <a:t>restatements</a:t>
            </a: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, but find significant positive association between unspecified services </a:t>
            </a:r>
            <a:r>
              <a:rPr lang="en-US" sz="2400" i="1" dirty="0">
                <a:solidFill>
                  <a:srgbClr val="FFFF00"/>
                </a:solidFill>
                <a:cs typeface="Times New Roman" pitchFamily="18" charset="0"/>
              </a:rPr>
              <a:t>fees</a:t>
            </a: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 and </a:t>
            </a:r>
            <a:r>
              <a:rPr lang="en-US" sz="2400" i="1" dirty="0">
                <a:solidFill>
                  <a:srgbClr val="FFFF00"/>
                </a:solidFill>
                <a:cs typeface="Times New Roman" pitchFamily="18" charset="0"/>
              </a:rPr>
              <a:t>restatements</a:t>
            </a: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 and significant negative association between </a:t>
            </a:r>
            <a:r>
              <a:rPr lang="en-US" sz="2400" i="1" dirty="0">
                <a:solidFill>
                  <a:srgbClr val="FFFF00"/>
                </a:solidFill>
                <a:cs typeface="Times New Roman" pitchFamily="18" charset="0"/>
              </a:rPr>
              <a:t>tax</a:t>
            </a: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FF00"/>
                </a:solidFill>
                <a:cs typeface="Times New Roman" pitchFamily="18" charset="0"/>
              </a:rPr>
              <a:t>fees</a:t>
            </a: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 and </a:t>
            </a:r>
            <a:r>
              <a:rPr lang="en-US" sz="2400" i="1" dirty="0">
                <a:solidFill>
                  <a:srgbClr val="FFFF00"/>
                </a:solidFill>
                <a:cs typeface="Times New Roman" pitchFamily="18" charset="0"/>
              </a:rPr>
              <a:t>restatements</a:t>
            </a: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.</a:t>
            </a:r>
          </a:p>
          <a:p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277600" y="7620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34800" y="2209800"/>
            <a:ext cx="4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0279812" y="137160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800" b="1" i="1" dirty="0">
                <a:solidFill>
                  <a:srgbClr val="FFFF00"/>
                </a:solidFill>
              </a:rPr>
              <a:t>(conceptual)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10279812" y="51170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800" b="1" i="1" dirty="0">
                <a:solidFill>
                  <a:srgbClr val="FFFF00"/>
                </a:solidFill>
              </a:rPr>
              <a:t>(operational)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  <p:bldP spid="3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8305800" cy="1143000"/>
          </a:xfrm>
        </p:spPr>
        <p:txBody>
          <a:bodyPr/>
          <a:lstStyle/>
          <a:p>
            <a:r>
              <a:rPr lang="en-US" sz="3600" dirty="0">
                <a:latin typeface="Arial" charset="0"/>
              </a:rPr>
              <a:t>Five predictive validity boxes for KPS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96200" y="2286000"/>
            <a:ext cx="2514600" cy="1295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/>
              <a:t>     Lower quality</a:t>
            </a:r>
          </a:p>
          <a:p>
            <a:r>
              <a:rPr lang="en-US" sz="2400" dirty="0"/>
              <a:t>       financial</a:t>
            </a:r>
          </a:p>
          <a:p>
            <a:r>
              <a:rPr lang="en-US" sz="2400" dirty="0"/>
              <a:t>      reporting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6096000" y="2971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613525" y="2274888"/>
            <a:ext cx="382588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1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67202" y="3570289"/>
            <a:ext cx="5943601" cy="1839913"/>
            <a:chOff x="1728" y="2249"/>
            <a:chExt cx="3744" cy="1159"/>
          </a:xfrm>
        </p:grpSpPr>
        <p:sp>
          <p:nvSpPr>
            <p:cNvPr id="21524" name="Rectangle 10"/>
            <p:cNvSpPr>
              <a:spLocks noChangeArrowheads="1"/>
            </p:cNvSpPr>
            <p:nvPr/>
          </p:nvSpPr>
          <p:spPr bwMode="auto">
            <a:xfrm>
              <a:off x="3888" y="2640"/>
              <a:ext cx="1584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/>
                <a:t>   Restatement</a:t>
              </a:r>
            </a:p>
          </p:txBody>
        </p:sp>
        <p:sp>
          <p:nvSpPr>
            <p:cNvPr id="21525" name="Line 11"/>
            <p:cNvSpPr>
              <a:spLocks noChangeShapeType="1"/>
            </p:cNvSpPr>
            <p:nvPr/>
          </p:nvSpPr>
          <p:spPr bwMode="auto">
            <a:xfrm>
              <a:off x="4608" y="225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12"/>
            <p:cNvSpPr>
              <a:spLocks noChangeShapeType="1"/>
            </p:cNvSpPr>
            <p:nvPr/>
          </p:nvSpPr>
          <p:spPr bwMode="auto">
            <a:xfrm>
              <a:off x="2112" y="225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Text Box 13"/>
            <p:cNvSpPr txBox="1">
              <a:spLocks noChangeArrowheads="1"/>
            </p:cNvSpPr>
            <p:nvPr/>
          </p:nvSpPr>
          <p:spPr bwMode="auto">
            <a:xfrm>
              <a:off x="1728" y="2249"/>
              <a:ext cx="241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21528" name="Text Box 14"/>
            <p:cNvSpPr txBox="1">
              <a:spLocks noChangeArrowheads="1"/>
            </p:cNvSpPr>
            <p:nvPr/>
          </p:nvSpPr>
          <p:spPr bwMode="auto">
            <a:xfrm>
              <a:off x="4838" y="2249"/>
              <a:ext cx="241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tx2"/>
                  </a:solidFill>
                </a:rPr>
                <a:t>3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096000" y="4876800"/>
            <a:ext cx="1600200" cy="685800"/>
            <a:chOff x="2880" y="3024"/>
            <a:chExt cx="1008" cy="432"/>
          </a:xfrm>
        </p:grpSpPr>
        <p:sp>
          <p:nvSpPr>
            <p:cNvPr id="21521" name="Line 16"/>
            <p:cNvSpPr>
              <a:spLocks noChangeShapeType="1"/>
            </p:cNvSpPr>
            <p:nvPr/>
          </p:nvSpPr>
          <p:spPr bwMode="auto">
            <a:xfrm>
              <a:off x="2880" y="3024"/>
              <a:ext cx="1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Text Box 17"/>
            <p:cNvSpPr txBox="1">
              <a:spLocks noChangeArrowheads="1"/>
            </p:cNvSpPr>
            <p:nvPr/>
          </p:nvSpPr>
          <p:spPr bwMode="auto">
            <a:xfrm>
              <a:off x="3206" y="3129"/>
              <a:ext cx="241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chemeClr val="tx2"/>
                  </a:solidFill>
                </a:rPr>
                <a:t>5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505200" y="5410200"/>
            <a:ext cx="7086600" cy="1143000"/>
            <a:chOff x="1248" y="3408"/>
            <a:chExt cx="4464" cy="720"/>
          </a:xfrm>
        </p:grpSpPr>
        <p:sp>
          <p:nvSpPr>
            <p:cNvPr id="21517" name="Text Box 19"/>
            <p:cNvSpPr txBox="1">
              <a:spLocks noChangeArrowheads="1"/>
            </p:cNvSpPr>
            <p:nvPr/>
          </p:nvSpPr>
          <p:spPr bwMode="auto">
            <a:xfrm>
              <a:off x="1248" y="3769"/>
              <a:ext cx="446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/>
                <a:t>  Industry, size, audit policies   |   acquisitions</a:t>
              </a:r>
            </a:p>
          </p:txBody>
        </p:sp>
        <p:sp>
          <p:nvSpPr>
            <p:cNvPr id="21518" name="Rectangle 20"/>
            <p:cNvSpPr>
              <a:spLocks noChangeArrowheads="1"/>
            </p:cNvSpPr>
            <p:nvPr/>
          </p:nvSpPr>
          <p:spPr bwMode="auto">
            <a:xfrm>
              <a:off x="1296" y="3744"/>
              <a:ext cx="417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21519" name="Line 21"/>
            <p:cNvSpPr>
              <a:spLocks noChangeShapeType="1"/>
            </p:cNvSpPr>
            <p:nvPr/>
          </p:nvSpPr>
          <p:spPr bwMode="auto">
            <a:xfrm flipV="1">
              <a:off x="4608" y="340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Text Box 22"/>
            <p:cNvSpPr txBox="1">
              <a:spLocks noChangeArrowheads="1"/>
            </p:cNvSpPr>
            <p:nvPr/>
          </p:nvSpPr>
          <p:spPr bwMode="auto">
            <a:xfrm>
              <a:off x="4800" y="3408"/>
              <a:ext cx="241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chemeClr val="tx2"/>
                  </a:solidFill>
                </a:rPr>
                <a:t>4</a:t>
              </a:r>
            </a:p>
          </p:txBody>
        </p:sp>
      </p:grpSp>
      <p:sp>
        <p:nvSpPr>
          <p:cNvPr id="21515" name="Text Box 23"/>
          <p:cNvSpPr txBox="1">
            <a:spLocks noChangeArrowheads="1"/>
          </p:cNvSpPr>
          <p:nvPr/>
        </p:nvSpPr>
        <p:spPr bwMode="auto">
          <a:xfrm>
            <a:off x="1812926" y="2630488"/>
            <a:ext cx="1778051" cy="37856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Conceptual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Operational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Control</a:t>
            </a:r>
          </a:p>
        </p:txBody>
      </p:sp>
      <p:sp>
        <p:nvSpPr>
          <p:cNvPr id="21516" name="Text Box 24"/>
          <p:cNvSpPr txBox="1">
            <a:spLocks noChangeArrowheads="1"/>
          </p:cNvSpPr>
          <p:nvPr/>
        </p:nvSpPr>
        <p:spPr bwMode="auto">
          <a:xfrm>
            <a:off x="3794125" y="1639888"/>
            <a:ext cx="59832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Independent                               Dependent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95240" y="2381072"/>
            <a:ext cx="239200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   Auditor  </a:t>
            </a:r>
          </a:p>
          <a:p>
            <a:r>
              <a:rPr lang="en-US" sz="2400" dirty="0"/>
              <a:t>    dependence  </a:t>
            </a:r>
          </a:p>
          <a:p>
            <a:pPr algn="ctr"/>
            <a:r>
              <a:rPr lang="en-US" sz="2400" dirty="0"/>
              <a:t>on client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66359" y="4209872"/>
            <a:ext cx="244329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  </a:t>
            </a:r>
          </a:p>
          <a:p>
            <a:r>
              <a:rPr lang="en-US" sz="2400" dirty="0"/>
              <a:t>  Non-audit fees </a:t>
            </a:r>
          </a:p>
          <a:p>
            <a:r>
              <a:rPr lang="en-US" sz="2400" dirty="0"/>
              <a:t> </a:t>
            </a: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V="1">
            <a:off x="4800600" y="5410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3733801" y="5410200"/>
            <a:ext cx="76495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chemeClr val="tx2"/>
                </a:solidFill>
              </a:rPr>
              <a:t>4v</a:t>
            </a:r>
            <a:r>
              <a:rPr lang="en-US" sz="2800" dirty="0">
                <a:solidFill>
                  <a:schemeClr val="tx2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533400"/>
            <a:ext cx="7772400" cy="1143000"/>
          </a:xfrm>
        </p:spPr>
        <p:txBody>
          <a:bodyPr/>
          <a:lstStyle/>
          <a:p>
            <a:r>
              <a:rPr lang="en-US" sz="3600" dirty="0">
                <a:latin typeface="Arial" charset="0"/>
              </a:rPr>
              <a:t>Analyze </a:t>
            </a:r>
            <a:r>
              <a:rPr lang="en-US" sz="3600" i="1" dirty="0">
                <a:latin typeface="Arial" charset="0"/>
              </a:rPr>
              <a:t>Threats to Validity </a:t>
            </a:r>
            <a:r>
              <a:rPr lang="en-US" sz="3600" dirty="0">
                <a:latin typeface="Arial" charset="0"/>
              </a:rPr>
              <a:t>using Predictive Validity Boxes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248400" y="4052888"/>
            <a:ext cx="1295400" cy="671512"/>
            <a:chOff x="2976" y="2553"/>
            <a:chExt cx="816" cy="423"/>
          </a:xfrm>
        </p:grpSpPr>
        <p:sp>
          <p:nvSpPr>
            <p:cNvPr id="17438" name="Line 17"/>
            <p:cNvSpPr>
              <a:spLocks noChangeShapeType="1"/>
            </p:cNvSpPr>
            <p:nvPr/>
          </p:nvSpPr>
          <p:spPr bwMode="auto">
            <a:xfrm>
              <a:off x="2976" y="2976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Text Box 24"/>
            <p:cNvSpPr txBox="1">
              <a:spLocks noChangeArrowheads="1"/>
            </p:cNvSpPr>
            <p:nvPr/>
          </p:nvSpPr>
          <p:spPr bwMode="auto">
            <a:xfrm>
              <a:off x="3254" y="2553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5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019300" y="5257801"/>
            <a:ext cx="7658100" cy="1371600"/>
            <a:chOff x="312" y="3312"/>
            <a:chExt cx="4824" cy="864"/>
          </a:xfrm>
        </p:grpSpPr>
        <p:sp>
          <p:nvSpPr>
            <p:cNvPr id="17433" name="Rectangle 7"/>
            <p:cNvSpPr>
              <a:spLocks noChangeArrowheads="1"/>
            </p:cNvSpPr>
            <p:nvPr/>
          </p:nvSpPr>
          <p:spPr bwMode="auto">
            <a:xfrm>
              <a:off x="1728" y="3648"/>
              <a:ext cx="3408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Text Box 14"/>
            <p:cNvSpPr txBox="1">
              <a:spLocks noChangeArrowheads="1"/>
            </p:cNvSpPr>
            <p:nvPr/>
          </p:nvSpPr>
          <p:spPr bwMode="auto">
            <a:xfrm>
              <a:off x="312" y="3705"/>
              <a:ext cx="84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Control</a:t>
              </a:r>
            </a:p>
          </p:txBody>
        </p:sp>
        <p:sp>
          <p:nvSpPr>
            <p:cNvPr id="17436" name="Line 20"/>
            <p:cNvSpPr>
              <a:spLocks noChangeShapeType="1"/>
            </p:cNvSpPr>
            <p:nvPr/>
          </p:nvSpPr>
          <p:spPr bwMode="auto">
            <a:xfrm flipV="1">
              <a:off x="4416" y="331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Text Box 25"/>
            <p:cNvSpPr txBox="1">
              <a:spLocks noChangeArrowheads="1"/>
            </p:cNvSpPr>
            <p:nvPr/>
          </p:nvSpPr>
          <p:spPr bwMode="auto">
            <a:xfrm>
              <a:off x="4550" y="3321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/>
                <a:t>4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1889126" y="3429000"/>
            <a:ext cx="7788275" cy="1879600"/>
            <a:chOff x="230" y="2160"/>
            <a:chExt cx="4906" cy="1184"/>
          </a:xfrm>
        </p:grpSpPr>
        <p:sp>
          <p:nvSpPr>
            <p:cNvPr id="17423" name="Line 18"/>
            <p:cNvSpPr>
              <a:spLocks noChangeShapeType="1"/>
            </p:cNvSpPr>
            <p:nvPr/>
          </p:nvSpPr>
          <p:spPr bwMode="auto">
            <a:xfrm>
              <a:off x="2400" y="2160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Line 19"/>
            <p:cNvSpPr>
              <a:spLocks noChangeShapeType="1"/>
            </p:cNvSpPr>
            <p:nvPr/>
          </p:nvSpPr>
          <p:spPr bwMode="auto">
            <a:xfrm>
              <a:off x="4416" y="2208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Text Box 22"/>
            <p:cNvSpPr txBox="1">
              <a:spLocks noChangeArrowheads="1"/>
            </p:cNvSpPr>
            <p:nvPr/>
          </p:nvSpPr>
          <p:spPr bwMode="auto">
            <a:xfrm>
              <a:off x="2150" y="2201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2</a:t>
              </a:r>
            </a:p>
          </p:txBody>
        </p:sp>
        <p:sp>
          <p:nvSpPr>
            <p:cNvPr id="17426" name="Text Box 23"/>
            <p:cNvSpPr txBox="1">
              <a:spLocks noChangeArrowheads="1"/>
            </p:cNvSpPr>
            <p:nvPr/>
          </p:nvSpPr>
          <p:spPr bwMode="auto">
            <a:xfrm>
              <a:off x="4550" y="2249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3</a:t>
              </a:r>
            </a:p>
          </p:txBody>
        </p:sp>
        <p:sp>
          <p:nvSpPr>
            <p:cNvPr id="17427" name="Rectangle 5"/>
            <p:cNvSpPr>
              <a:spLocks noChangeArrowheads="1"/>
            </p:cNvSpPr>
            <p:nvPr/>
          </p:nvSpPr>
          <p:spPr bwMode="auto">
            <a:xfrm>
              <a:off x="1728" y="2688"/>
              <a:ext cx="1248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Rectangle 6"/>
            <p:cNvSpPr>
              <a:spLocks noChangeArrowheads="1"/>
            </p:cNvSpPr>
            <p:nvPr/>
          </p:nvSpPr>
          <p:spPr bwMode="auto">
            <a:xfrm>
              <a:off x="3792" y="2688"/>
              <a:ext cx="1344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Text Box 10"/>
            <p:cNvSpPr txBox="1">
              <a:spLocks noChangeArrowheads="1"/>
            </p:cNvSpPr>
            <p:nvPr/>
          </p:nvSpPr>
          <p:spPr bwMode="auto">
            <a:xfrm>
              <a:off x="1747" y="2713"/>
              <a:ext cx="1110" cy="5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/>
                <a:t>Operational</a:t>
              </a:r>
              <a:endParaRPr lang="en-US" sz="2800" dirty="0"/>
            </a:p>
            <a:p>
              <a:r>
                <a:rPr lang="en-US" sz="2800" dirty="0"/>
                <a:t>        X</a:t>
              </a:r>
            </a:p>
          </p:txBody>
        </p:sp>
        <p:sp>
          <p:nvSpPr>
            <p:cNvPr id="17430" name="Text Box 11"/>
            <p:cNvSpPr txBox="1">
              <a:spLocks noChangeArrowheads="1"/>
            </p:cNvSpPr>
            <p:nvPr/>
          </p:nvSpPr>
          <p:spPr bwMode="auto">
            <a:xfrm>
              <a:off x="3782" y="2761"/>
              <a:ext cx="1110" cy="5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/>
                <a:t>Operational</a:t>
              </a:r>
              <a:endParaRPr lang="en-US" sz="2800" dirty="0"/>
            </a:p>
            <a:p>
              <a:r>
                <a:rPr lang="en-US" sz="2800" dirty="0"/>
                <a:t>        Y</a:t>
              </a:r>
            </a:p>
          </p:txBody>
        </p:sp>
        <p:sp>
          <p:nvSpPr>
            <p:cNvPr id="17431" name="Text Box 13"/>
            <p:cNvSpPr txBox="1">
              <a:spLocks noChangeArrowheads="1"/>
            </p:cNvSpPr>
            <p:nvPr/>
          </p:nvSpPr>
          <p:spPr bwMode="auto">
            <a:xfrm>
              <a:off x="230" y="2777"/>
              <a:ext cx="127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Operational</a:t>
              </a:r>
            </a:p>
          </p:txBody>
        </p:sp>
        <p:sp>
          <p:nvSpPr>
            <p:cNvPr id="17432" name="Text Box 26"/>
            <p:cNvSpPr txBox="1">
              <a:spLocks noChangeArrowheads="1"/>
            </p:cNvSpPr>
            <p:nvPr/>
          </p:nvSpPr>
          <p:spPr bwMode="auto">
            <a:xfrm>
              <a:off x="4694" y="3017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800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1889126" y="1839914"/>
            <a:ext cx="7712075" cy="1665287"/>
            <a:chOff x="230" y="1159"/>
            <a:chExt cx="4858" cy="1049"/>
          </a:xfrm>
        </p:grpSpPr>
        <p:sp>
          <p:nvSpPr>
            <p:cNvPr id="17415" name="Rectangle 3"/>
            <p:cNvSpPr>
              <a:spLocks noChangeArrowheads="1"/>
            </p:cNvSpPr>
            <p:nvPr/>
          </p:nvSpPr>
          <p:spPr bwMode="auto">
            <a:xfrm>
              <a:off x="1728" y="1488"/>
              <a:ext cx="1248" cy="6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Rectangle 4"/>
            <p:cNvSpPr>
              <a:spLocks noChangeArrowheads="1"/>
            </p:cNvSpPr>
            <p:nvPr/>
          </p:nvSpPr>
          <p:spPr bwMode="auto">
            <a:xfrm>
              <a:off x="3792" y="1488"/>
              <a:ext cx="1296" cy="7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Text Box 8"/>
            <p:cNvSpPr txBox="1">
              <a:spLocks noChangeArrowheads="1"/>
            </p:cNvSpPr>
            <p:nvPr/>
          </p:nvSpPr>
          <p:spPr bwMode="auto">
            <a:xfrm>
              <a:off x="1804" y="1536"/>
              <a:ext cx="1067" cy="5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/>
                <a:t>Theoretical</a:t>
              </a:r>
              <a:endParaRPr lang="en-US" sz="2800" dirty="0"/>
            </a:p>
            <a:p>
              <a:r>
                <a:rPr lang="en-US" sz="2800" dirty="0"/>
                <a:t>    </a:t>
              </a:r>
              <a:r>
                <a:rPr lang="en-US" sz="2800" dirty="0">
                  <a:latin typeface="Script MT Bold" panose="03040602040607080904" pitchFamily="66" charset="0"/>
                </a:rPr>
                <a:t>   X </a:t>
              </a:r>
              <a:endParaRPr lang="en-US" sz="2800" dirty="0"/>
            </a:p>
          </p:txBody>
        </p:sp>
        <p:sp>
          <p:nvSpPr>
            <p:cNvPr id="17418" name="Rectangle 9"/>
            <p:cNvSpPr>
              <a:spLocks noChangeArrowheads="1"/>
            </p:cNvSpPr>
            <p:nvPr/>
          </p:nvSpPr>
          <p:spPr bwMode="auto">
            <a:xfrm>
              <a:off x="3916" y="1507"/>
              <a:ext cx="1067" cy="5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/>
                <a:t>Theoretical</a:t>
              </a:r>
              <a:endParaRPr lang="en-US" sz="2800" dirty="0"/>
            </a:p>
            <a:p>
              <a:r>
                <a:rPr lang="en-US" sz="2800" dirty="0"/>
                <a:t>      </a:t>
              </a:r>
              <a:r>
                <a:rPr lang="en-US" sz="2800" dirty="0">
                  <a:latin typeface="Script MT Bold" panose="03040602040607080904" pitchFamily="66" charset="0"/>
                </a:rPr>
                <a:t>Y</a:t>
              </a:r>
              <a:r>
                <a:rPr lang="en-US" sz="2800" dirty="0"/>
                <a:t> </a:t>
              </a:r>
            </a:p>
          </p:txBody>
        </p:sp>
        <p:sp>
          <p:nvSpPr>
            <p:cNvPr id="17419" name="Text Box 12"/>
            <p:cNvSpPr txBox="1">
              <a:spLocks noChangeArrowheads="1"/>
            </p:cNvSpPr>
            <p:nvPr/>
          </p:nvSpPr>
          <p:spPr bwMode="auto">
            <a:xfrm>
              <a:off x="230" y="1625"/>
              <a:ext cx="125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Conceptual</a:t>
              </a:r>
            </a:p>
          </p:txBody>
        </p:sp>
        <p:sp>
          <p:nvSpPr>
            <p:cNvPr id="17420" name="Line 16"/>
            <p:cNvSpPr>
              <a:spLocks noChangeShapeType="1"/>
            </p:cNvSpPr>
            <p:nvPr/>
          </p:nvSpPr>
          <p:spPr bwMode="auto">
            <a:xfrm>
              <a:off x="2976" y="18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Text Box 21"/>
            <p:cNvSpPr txBox="1">
              <a:spLocks noChangeArrowheads="1"/>
            </p:cNvSpPr>
            <p:nvPr/>
          </p:nvSpPr>
          <p:spPr bwMode="auto">
            <a:xfrm>
              <a:off x="3254" y="1433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1</a:t>
              </a:r>
            </a:p>
          </p:txBody>
        </p:sp>
        <p:sp>
          <p:nvSpPr>
            <p:cNvPr id="17422" name="Text Box 27"/>
            <p:cNvSpPr txBox="1">
              <a:spLocks noChangeArrowheads="1"/>
            </p:cNvSpPr>
            <p:nvPr/>
          </p:nvSpPr>
          <p:spPr bwMode="auto">
            <a:xfrm>
              <a:off x="1862" y="1159"/>
              <a:ext cx="302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Independent                            Dependent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9372601" y="1219200"/>
            <a:ext cx="1196161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If all else</a:t>
            </a:r>
          </a:p>
          <a:p>
            <a:r>
              <a:rPr lang="en-US" dirty="0">
                <a:solidFill>
                  <a:schemeClr val="tx2"/>
                </a:solidFill>
              </a:rPr>
              <a:t>fails . . .</a:t>
            </a:r>
          </a:p>
        </p:txBody>
      </p:sp>
      <p:cxnSp>
        <p:nvCxnSpPr>
          <p:cNvPr id="35" name="Straight Arrow Connector 34"/>
          <p:cNvCxnSpPr>
            <a:stCxn id="32" idx="2"/>
          </p:cNvCxnSpPr>
          <p:nvPr/>
        </p:nvCxnSpPr>
        <p:spPr bwMode="auto">
          <a:xfrm flipH="1">
            <a:off x="9829801" y="1927086"/>
            <a:ext cx="140881" cy="4351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Line 20"/>
          <p:cNvSpPr>
            <a:spLocks noChangeShapeType="1"/>
          </p:cNvSpPr>
          <p:nvPr/>
        </p:nvSpPr>
        <p:spPr bwMode="auto">
          <a:xfrm flipV="1">
            <a:off x="5334000" y="5257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25"/>
          <p:cNvSpPr txBox="1">
            <a:spLocks noChangeArrowheads="1"/>
          </p:cNvSpPr>
          <p:nvPr/>
        </p:nvSpPr>
        <p:spPr bwMode="auto">
          <a:xfrm>
            <a:off x="4488783" y="5257800"/>
            <a:ext cx="71045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4</a:t>
            </a:r>
            <a:r>
              <a:rPr lang="en-US" sz="2400" dirty="0"/>
              <a:t>v?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295400" y="3810000"/>
            <a:ext cx="10287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419600" y="5938839"/>
            <a:ext cx="4513263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Operational   Vs       |             </a:t>
            </a:r>
            <a:r>
              <a:rPr lang="en-US" sz="2400" dirty="0" err="1"/>
              <a:t>Zs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 animBg="1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7772400" cy="1143000"/>
          </a:xfrm>
        </p:spPr>
        <p:txBody>
          <a:bodyPr/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Empirically, it is believable that </a:t>
            </a:r>
            <a:r>
              <a:rPr lang="en-US" b="1" i="1" dirty="0">
                <a:latin typeface="Script MT Bold" panose="03040602040607080904" pitchFamily="66" charset="0"/>
                <a:cs typeface="Arial" pitchFamily="34" charset="0"/>
              </a:rPr>
              <a:t>X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causes </a:t>
            </a:r>
            <a:r>
              <a:rPr lang="en-US" b="1" i="1" dirty="0">
                <a:latin typeface="Script MT Bold" panose="03040602040607080904" pitchFamily="66" charset="0"/>
                <a:cs typeface="Arial" pitchFamily="34" charset="0"/>
              </a:rPr>
              <a:t>Y</a:t>
            </a:r>
            <a:r>
              <a:rPr lang="en-US" sz="3600" dirty="0">
                <a:latin typeface="Script MT Bold" panose="03040602040607080904" pitchFamily="66" charset="0"/>
                <a:cs typeface="Arial" pitchFamily="34" charset="0"/>
              </a:rPr>
              <a:t> 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if: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X and Y are correlated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Vs and Zs ruled out by design, including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dirty="0">
                <a:latin typeface="Arial" pitchFamily="34" charset="0"/>
                <a:cs typeface="Arial" pitchFamily="34" charset="0"/>
              </a:rPr>
              <a:t> causes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X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dirty="0">
                <a:latin typeface="Arial" pitchFamily="34" charset="0"/>
                <a:cs typeface="Arial" pitchFamily="34" charset="0"/>
              </a:rPr>
              <a:t> caused by an omitted V or Z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Reason to believe that operational X and Y measure </a:t>
            </a:r>
            <a:r>
              <a:rPr lang="en-US" sz="2800" b="1" i="1" dirty="0">
                <a:latin typeface="Script MT Bold" panose="03040602040607080904" pitchFamily="66" charset="0"/>
                <a:cs typeface="Arial" pitchFamily="34" charset="0"/>
              </a:rPr>
              <a:t>X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i="1" dirty="0">
                <a:latin typeface="Script MT Bold" panose="03040602040607080904" pitchFamily="66" charset="0"/>
                <a:cs typeface="Arial" pitchFamily="34" charset="0"/>
              </a:rPr>
              <a:t>Y</a:t>
            </a:r>
            <a:endParaRPr lang="en-US" sz="2800" i="1" dirty="0">
              <a:latin typeface="Script MT Bold" panose="03040602040607080904" pitchFamily="66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Reason to believe that </a:t>
            </a:r>
            <a:r>
              <a:rPr lang="en-US" sz="2800" b="1" i="1" dirty="0">
                <a:latin typeface="Script MT Bold" panose="03040602040607080904" pitchFamily="66" charset="0"/>
                <a:cs typeface="Arial" pitchFamily="34" charset="0"/>
              </a:rPr>
              <a:t>X</a:t>
            </a:r>
            <a:r>
              <a:rPr lang="en-US" sz="2800" dirty="0">
                <a:latin typeface="Script MT Bold" panose="03040602040607080904" pitchFamily="66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i="1" dirty="0">
                <a:latin typeface="Script MT Bold" panose="03040602040607080904" pitchFamily="66" charset="0"/>
                <a:cs typeface="Arial" pitchFamily="34" charset="0"/>
              </a:rPr>
              <a:t>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relation generalizes to other persons, times, and settings.</a:t>
            </a:r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9205913" y="1389995"/>
            <a:ext cx="1455848" cy="4093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Validity:</a:t>
            </a:r>
          </a:p>
          <a:p>
            <a:r>
              <a:rPr lang="en-US" i="1" dirty="0">
                <a:solidFill>
                  <a:schemeClr val="tx2"/>
                </a:solidFill>
              </a:rPr>
              <a:t>Statistical</a:t>
            </a:r>
          </a:p>
          <a:p>
            <a:r>
              <a:rPr lang="en-US" i="1" dirty="0">
                <a:solidFill>
                  <a:schemeClr val="tx2"/>
                </a:solidFill>
              </a:rPr>
              <a:t>Conclusion</a:t>
            </a:r>
          </a:p>
          <a:p>
            <a:r>
              <a:rPr lang="en-US" i="1" dirty="0">
                <a:solidFill>
                  <a:schemeClr val="tx2"/>
                </a:solidFill>
              </a:rPr>
              <a:t>      (5)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   Internal</a:t>
            </a:r>
          </a:p>
          <a:p>
            <a:r>
              <a:rPr lang="en-US" i="1" dirty="0">
                <a:solidFill>
                  <a:schemeClr val="tx2"/>
                </a:solidFill>
              </a:rPr>
              <a:t>      (4)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  Construct</a:t>
            </a:r>
          </a:p>
          <a:p>
            <a:r>
              <a:rPr lang="en-US" i="1" dirty="0">
                <a:solidFill>
                  <a:schemeClr val="tx2"/>
                </a:solidFill>
              </a:rPr>
              <a:t>   (2 and 3)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   External</a:t>
            </a:r>
          </a:p>
          <a:p>
            <a:r>
              <a:rPr lang="en-US" i="1" dirty="0">
                <a:solidFill>
                  <a:schemeClr val="tx2"/>
                </a:solidFill>
              </a:rPr>
              <a:t>      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autoUpdateAnimBg="0"/>
      <p:bldP spid="2181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1143000"/>
          </a:xfrm>
        </p:spPr>
        <p:txBody>
          <a:bodyPr/>
          <a:lstStyle/>
          <a:p>
            <a:r>
              <a:rPr lang="en-US" sz="3600" dirty="0">
                <a:latin typeface="Arial" charset="0"/>
              </a:rPr>
              <a:t>Causal Theory vs. Policy using five boxes (</a:t>
            </a:r>
            <a:r>
              <a:rPr lang="en-US" sz="3600" i="1" dirty="0">
                <a:latin typeface="Arial" charset="0"/>
              </a:rPr>
              <a:t>policy</a:t>
            </a:r>
            <a:r>
              <a:rPr lang="en-US" sz="3600" dirty="0">
                <a:latin typeface="Arial" charset="0"/>
              </a:rPr>
              <a:t> testing)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6248400" y="4052888"/>
            <a:ext cx="1295400" cy="671512"/>
            <a:chOff x="2976" y="2553"/>
            <a:chExt cx="816" cy="423"/>
          </a:xfrm>
        </p:grpSpPr>
        <p:sp>
          <p:nvSpPr>
            <p:cNvPr id="23589" name="Line 4"/>
            <p:cNvSpPr>
              <a:spLocks noChangeShapeType="1"/>
            </p:cNvSpPr>
            <p:nvPr/>
          </p:nvSpPr>
          <p:spPr bwMode="auto">
            <a:xfrm>
              <a:off x="2976" y="2976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Text Box 5"/>
            <p:cNvSpPr txBox="1">
              <a:spLocks noChangeArrowheads="1"/>
            </p:cNvSpPr>
            <p:nvPr/>
          </p:nvSpPr>
          <p:spPr bwMode="auto">
            <a:xfrm>
              <a:off x="3254" y="2553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5</a:t>
              </a:r>
            </a:p>
          </p:txBody>
        </p:sp>
      </p:grpSp>
      <p:grpSp>
        <p:nvGrpSpPr>
          <p:cNvPr id="23556" name="Group 6"/>
          <p:cNvGrpSpPr>
            <a:grpSpLocks/>
          </p:cNvGrpSpPr>
          <p:nvPr/>
        </p:nvGrpSpPr>
        <p:grpSpPr bwMode="auto">
          <a:xfrm>
            <a:off x="2019300" y="5257803"/>
            <a:ext cx="7658100" cy="1439863"/>
            <a:chOff x="312" y="3312"/>
            <a:chExt cx="4824" cy="907"/>
          </a:xfrm>
        </p:grpSpPr>
        <p:sp>
          <p:nvSpPr>
            <p:cNvPr id="23584" name="Rectangle 7"/>
            <p:cNvSpPr>
              <a:spLocks noChangeArrowheads="1"/>
            </p:cNvSpPr>
            <p:nvPr/>
          </p:nvSpPr>
          <p:spPr bwMode="auto">
            <a:xfrm>
              <a:off x="1728" y="3648"/>
              <a:ext cx="3408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Text Box 8"/>
            <p:cNvSpPr txBox="1">
              <a:spLocks noChangeArrowheads="1"/>
            </p:cNvSpPr>
            <p:nvPr/>
          </p:nvSpPr>
          <p:spPr bwMode="auto">
            <a:xfrm>
              <a:off x="312" y="3705"/>
              <a:ext cx="84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Control</a:t>
              </a:r>
            </a:p>
          </p:txBody>
        </p:sp>
        <p:sp>
          <p:nvSpPr>
            <p:cNvPr id="23586" name="Text Box 9"/>
            <p:cNvSpPr txBox="1">
              <a:spLocks noChangeArrowheads="1"/>
            </p:cNvSpPr>
            <p:nvPr/>
          </p:nvSpPr>
          <p:spPr bwMode="auto">
            <a:xfrm>
              <a:off x="1824" y="3696"/>
              <a:ext cx="3234" cy="5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Other potentially influential variables</a:t>
              </a:r>
            </a:p>
            <a:p>
              <a:r>
                <a:rPr lang="en-US" sz="2400"/>
                <a:t>                   Vs and Zs</a:t>
              </a:r>
            </a:p>
          </p:txBody>
        </p:sp>
        <p:sp>
          <p:nvSpPr>
            <p:cNvPr id="23587" name="Line 10"/>
            <p:cNvSpPr>
              <a:spLocks noChangeShapeType="1"/>
            </p:cNvSpPr>
            <p:nvPr/>
          </p:nvSpPr>
          <p:spPr bwMode="auto">
            <a:xfrm flipV="1">
              <a:off x="4416" y="331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Text Box 11"/>
            <p:cNvSpPr txBox="1">
              <a:spLocks noChangeArrowheads="1"/>
            </p:cNvSpPr>
            <p:nvPr/>
          </p:nvSpPr>
          <p:spPr bwMode="auto">
            <a:xfrm>
              <a:off x="4550" y="3321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4</a:t>
              </a:r>
            </a:p>
          </p:txBody>
        </p:sp>
      </p:grpSp>
      <p:grpSp>
        <p:nvGrpSpPr>
          <p:cNvPr id="23557" name="Group 12"/>
          <p:cNvGrpSpPr>
            <a:grpSpLocks/>
          </p:cNvGrpSpPr>
          <p:nvPr/>
        </p:nvGrpSpPr>
        <p:grpSpPr bwMode="auto">
          <a:xfrm>
            <a:off x="1905001" y="3429000"/>
            <a:ext cx="7788275" cy="1879600"/>
            <a:chOff x="230" y="2160"/>
            <a:chExt cx="4906" cy="1184"/>
          </a:xfrm>
        </p:grpSpPr>
        <p:sp>
          <p:nvSpPr>
            <p:cNvPr id="23574" name="Line 13"/>
            <p:cNvSpPr>
              <a:spLocks noChangeShapeType="1"/>
            </p:cNvSpPr>
            <p:nvPr/>
          </p:nvSpPr>
          <p:spPr bwMode="auto">
            <a:xfrm>
              <a:off x="2400" y="2160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Line 14"/>
            <p:cNvSpPr>
              <a:spLocks noChangeShapeType="1"/>
            </p:cNvSpPr>
            <p:nvPr/>
          </p:nvSpPr>
          <p:spPr bwMode="auto">
            <a:xfrm>
              <a:off x="4416" y="2208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Text Box 15"/>
            <p:cNvSpPr txBox="1">
              <a:spLocks noChangeArrowheads="1"/>
            </p:cNvSpPr>
            <p:nvPr/>
          </p:nvSpPr>
          <p:spPr bwMode="auto">
            <a:xfrm>
              <a:off x="2150" y="2201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2</a:t>
              </a:r>
            </a:p>
          </p:txBody>
        </p:sp>
        <p:sp>
          <p:nvSpPr>
            <p:cNvPr id="23577" name="Text Box 16"/>
            <p:cNvSpPr txBox="1">
              <a:spLocks noChangeArrowheads="1"/>
            </p:cNvSpPr>
            <p:nvPr/>
          </p:nvSpPr>
          <p:spPr bwMode="auto">
            <a:xfrm>
              <a:off x="4550" y="2249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3</a:t>
              </a:r>
            </a:p>
          </p:txBody>
        </p:sp>
        <p:sp>
          <p:nvSpPr>
            <p:cNvPr id="23578" name="Rectangle 17"/>
            <p:cNvSpPr>
              <a:spLocks noChangeArrowheads="1"/>
            </p:cNvSpPr>
            <p:nvPr/>
          </p:nvSpPr>
          <p:spPr bwMode="auto">
            <a:xfrm>
              <a:off x="1728" y="2688"/>
              <a:ext cx="1248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Rectangle 18"/>
            <p:cNvSpPr>
              <a:spLocks noChangeArrowheads="1"/>
            </p:cNvSpPr>
            <p:nvPr/>
          </p:nvSpPr>
          <p:spPr bwMode="auto">
            <a:xfrm>
              <a:off x="3792" y="2688"/>
              <a:ext cx="1344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Text Box 19"/>
            <p:cNvSpPr txBox="1">
              <a:spLocks noChangeArrowheads="1"/>
            </p:cNvSpPr>
            <p:nvPr/>
          </p:nvSpPr>
          <p:spPr bwMode="auto">
            <a:xfrm>
              <a:off x="1747" y="2713"/>
              <a:ext cx="1110" cy="5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Operational</a:t>
              </a:r>
              <a:endParaRPr lang="en-US" sz="2800"/>
            </a:p>
            <a:p>
              <a:r>
                <a:rPr lang="en-US" sz="2800"/>
                <a:t>        X</a:t>
              </a:r>
            </a:p>
          </p:txBody>
        </p:sp>
        <p:sp>
          <p:nvSpPr>
            <p:cNvPr id="23581" name="Text Box 20"/>
            <p:cNvSpPr txBox="1">
              <a:spLocks noChangeArrowheads="1"/>
            </p:cNvSpPr>
            <p:nvPr/>
          </p:nvSpPr>
          <p:spPr bwMode="auto">
            <a:xfrm>
              <a:off x="3782" y="2761"/>
              <a:ext cx="1110" cy="5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Operational</a:t>
              </a:r>
              <a:endParaRPr lang="en-US" sz="2800"/>
            </a:p>
            <a:p>
              <a:r>
                <a:rPr lang="en-US" sz="2800"/>
                <a:t>        Y</a:t>
              </a:r>
            </a:p>
          </p:txBody>
        </p:sp>
        <p:sp>
          <p:nvSpPr>
            <p:cNvPr id="23582" name="Text Box 21"/>
            <p:cNvSpPr txBox="1">
              <a:spLocks noChangeArrowheads="1"/>
            </p:cNvSpPr>
            <p:nvPr/>
          </p:nvSpPr>
          <p:spPr bwMode="auto">
            <a:xfrm>
              <a:off x="230" y="2777"/>
              <a:ext cx="127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Operational</a:t>
              </a:r>
            </a:p>
          </p:txBody>
        </p:sp>
        <p:sp>
          <p:nvSpPr>
            <p:cNvPr id="23583" name="Text Box 22"/>
            <p:cNvSpPr txBox="1">
              <a:spLocks noChangeArrowheads="1"/>
            </p:cNvSpPr>
            <p:nvPr/>
          </p:nvSpPr>
          <p:spPr bwMode="auto">
            <a:xfrm>
              <a:off x="4694" y="3017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800"/>
            </a:p>
          </p:txBody>
        </p:sp>
      </p:grpSp>
      <p:sp>
        <p:nvSpPr>
          <p:cNvPr id="23558" name="Rectangle 23"/>
          <p:cNvSpPr>
            <a:spLocks noChangeArrowheads="1"/>
          </p:cNvSpPr>
          <p:nvPr/>
        </p:nvSpPr>
        <p:spPr bwMode="auto">
          <a:xfrm>
            <a:off x="7543800" y="2362200"/>
            <a:ext cx="20574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24"/>
          <p:cNvSpPr txBox="1">
            <a:spLocks noChangeArrowheads="1"/>
          </p:cNvSpPr>
          <p:nvPr/>
        </p:nvSpPr>
        <p:spPr bwMode="auto">
          <a:xfrm>
            <a:off x="1889125" y="2579688"/>
            <a:ext cx="19875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Conceptual</a:t>
            </a:r>
          </a:p>
        </p:txBody>
      </p:sp>
      <p:sp>
        <p:nvSpPr>
          <p:cNvPr id="23560" name="Rectangle 25"/>
          <p:cNvSpPr>
            <a:spLocks noChangeArrowheads="1"/>
          </p:cNvSpPr>
          <p:nvPr/>
        </p:nvSpPr>
        <p:spPr bwMode="auto">
          <a:xfrm>
            <a:off x="4267200" y="2362200"/>
            <a:ext cx="19812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4343400" y="2438400"/>
            <a:ext cx="5181600" cy="946150"/>
            <a:chOff x="1804" y="1536"/>
            <a:chExt cx="3264" cy="596"/>
          </a:xfrm>
        </p:grpSpPr>
        <p:sp>
          <p:nvSpPr>
            <p:cNvPr id="23571" name="Text Box 27"/>
            <p:cNvSpPr txBox="1">
              <a:spLocks noChangeArrowheads="1"/>
            </p:cNvSpPr>
            <p:nvPr/>
          </p:nvSpPr>
          <p:spPr bwMode="auto">
            <a:xfrm>
              <a:off x="1804" y="1641"/>
              <a:ext cx="12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chemeClr val="tx2"/>
                  </a:solidFill>
                </a:rPr>
                <a:t>New policy</a:t>
              </a:r>
            </a:p>
          </p:txBody>
        </p:sp>
        <p:sp>
          <p:nvSpPr>
            <p:cNvPr id="23572" name="Rectangle 28"/>
            <p:cNvSpPr>
              <a:spLocks noChangeArrowheads="1"/>
            </p:cNvSpPr>
            <p:nvPr/>
          </p:nvSpPr>
          <p:spPr bwMode="auto">
            <a:xfrm>
              <a:off x="3916" y="1536"/>
              <a:ext cx="1152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tx2"/>
                  </a:solidFill>
                </a:rPr>
                <a:t>Desired</a:t>
              </a:r>
            </a:p>
            <a:p>
              <a:r>
                <a:rPr lang="en-US" sz="2800">
                  <a:solidFill>
                    <a:schemeClr val="tx2"/>
                  </a:solidFill>
                </a:rPr>
                <a:t> behaviors</a:t>
              </a:r>
            </a:p>
          </p:txBody>
        </p:sp>
      </p:grpSp>
      <p:sp>
        <p:nvSpPr>
          <p:cNvPr id="23562" name="Text Box 30"/>
          <p:cNvSpPr txBox="1">
            <a:spLocks noChangeArrowheads="1"/>
          </p:cNvSpPr>
          <p:nvPr/>
        </p:nvSpPr>
        <p:spPr bwMode="auto">
          <a:xfrm>
            <a:off x="6689725" y="2274888"/>
            <a:ext cx="38258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23563" name="Text Box 31"/>
          <p:cNvSpPr txBox="1">
            <a:spLocks noChangeArrowheads="1"/>
          </p:cNvSpPr>
          <p:nvPr/>
        </p:nvSpPr>
        <p:spPr bwMode="auto">
          <a:xfrm>
            <a:off x="4479925" y="1839914"/>
            <a:ext cx="47942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Independent                            Dependent</a:t>
            </a:r>
          </a:p>
        </p:txBody>
      </p:sp>
      <p:sp>
        <p:nvSpPr>
          <p:cNvPr id="351264" name="Text Box 32"/>
          <p:cNvSpPr txBox="1">
            <a:spLocks noChangeArrowheads="1"/>
          </p:cNvSpPr>
          <p:nvPr/>
        </p:nvSpPr>
        <p:spPr bwMode="auto">
          <a:xfrm>
            <a:off x="6248400" y="4856164"/>
            <a:ext cx="135165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0, &lt; 0</a:t>
            </a:r>
          </a:p>
        </p:txBody>
      </p:sp>
      <p:sp>
        <p:nvSpPr>
          <p:cNvPr id="351265" name="Text Box 33"/>
          <p:cNvSpPr txBox="1">
            <a:spLocks noChangeArrowheads="1"/>
          </p:cNvSpPr>
          <p:nvPr/>
        </p:nvSpPr>
        <p:spPr bwMode="auto">
          <a:xfrm>
            <a:off x="6705600" y="2895601"/>
            <a:ext cx="48101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+</a:t>
            </a: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879726" y="3200400"/>
            <a:ext cx="1387475" cy="1219200"/>
            <a:chOff x="854" y="2016"/>
            <a:chExt cx="874" cy="768"/>
          </a:xfrm>
        </p:grpSpPr>
        <p:sp>
          <p:nvSpPr>
            <p:cNvPr id="23568" name="Text Box 35"/>
            <p:cNvSpPr txBox="1">
              <a:spLocks noChangeArrowheads="1"/>
            </p:cNvSpPr>
            <p:nvPr/>
          </p:nvSpPr>
          <p:spPr bwMode="auto">
            <a:xfrm>
              <a:off x="854" y="2215"/>
              <a:ext cx="70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</a:rPr>
                <a:t>identical</a:t>
              </a:r>
            </a:p>
          </p:txBody>
        </p:sp>
        <p:sp>
          <p:nvSpPr>
            <p:cNvPr id="23569" name="Line 36"/>
            <p:cNvSpPr>
              <a:spLocks noChangeShapeType="1"/>
            </p:cNvSpPr>
            <p:nvPr/>
          </p:nvSpPr>
          <p:spPr bwMode="auto">
            <a:xfrm flipV="1">
              <a:off x="1392" y="2016"/>
              <a:ext cx="336" cy="19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37"/>
            <p:cNvSpPr>
              <a:spLocks noChangeShapeType="1"/>
            </p:cNvSpPr>
            <p:nvPr/>
          </p:nvSpPr>
          <p:spPr bwMode="auto">
            <a:xfrm>
              <a:off x="1344" y="2496"/>
              <a:ext cx="384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1270" name="Text Box 38"/>
          <p:cNvSpPr txBox="1">
            <a:spLocks noChangeArrowheads="1"/>
          </p:cNvSpPr>
          <p:nvPr/>
        </p:nvSpPr>
        <p:spPr bwMode="auto">
          <a:xfrm>
            <a:off x="10280196" y="3352801"/>
            <a:ext cx="1530804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  Need</a:t>
            </a:r>
          </a:p>
          <a:p>
            <a:r>
              <a:rPr lang="en-US" sz="2400" dirty="0">
                <a:solidFill>
                  <a:schemeClr val="tx2"/>
                </a:solidFill>
              </a:rPr>
              <a:t>Creativity,</a:t>
            </a:r>
          </a:p>
          <a:p>
            <a:r>
              <a:rPr lang="en-US" sz="2400" dirty="0">
                <a:solidFill>
                  <a:schemeClr val="tx2"/>
                </a:solidFill>
              </a:rPr>
              <a:t>  Theory?</a:t>
            </a:r>
          </a:p>
        </p:txBody>
      </p:sp>
      <p:sp>
        <p:nvSpPr>
          <p:cNvPr id="39" name="Line 29"/>
          <p:cNvSpPr>
            <a:spLocks noChangeShapeType="1"/>
          </p:cNvSpPr>
          <p:nvPr/>
        </p:nvSpPr>
        <p:spPr bwMode="auto">
          <a:xfrm>
            <a:off x="6248400" y="2895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9677400" y="3098800"/>
            <a:ext cx="755196" cy="4714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9693276" y="4267200"/>
            <a:ext cx="739320" cy="4318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64" grpId="0"/>
      <p:bldP spid="351265" grpId="0"/>
      <p:bldP spid="3512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n-US" sz="3600" dirty="0">
                <a:latin typeface="Arial" charset="0"/>
              </a:rPr>
              <a:t>Estimating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sz="3600" dirty="0">
                <a:latin typeface="Arial" charset="0"/>
              </a:rPr>
              <a:t> with small and large n  </a:t>
            </a:r>
            <a:endParaRPr lang="en-US" sz="3200" dirty="0">
              <a:latin typeface="Arial" charset="0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895600" y="5334000"/>
            <a:ext cx="640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4724400" y="1371600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AutoShape 6"/>
          <p:cNvSpPr>
            <a:spLocks noChangeArrowheads="1"/>
          </p:cNvSpPr>
          <p:nvPr/>
        </p:nvSpPr>
        <p:spPr bwMode="auto">
          <a:xfrm>
            <a:off x="2971800" y="3886200"/>
            <a:ext cx="5410200" cy="1447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dirty="0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2108034" y="3541694"/>
            <a:ext cx="1625766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_</a:t>
            </a:r>
          </a:p>
          <a:p>
            <a:r>
              <a:rPr lang="en-US" sz="2800" dirty="0"/>
              <a:t>Y| n = 30</a:t>
            </a:r>
            <a:endParaRPr lang="en-US" sz="2800" dirty="0">
              <a:latin typeface="Symbol" pitchFamily="18" charset="2"/>
            </a:endParaRP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4494214" y="5715001"/>
            <a:ext cx="3825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5368" name="Text Box 17"/>
          <p:cNvSpPr txBox="1">
            <a:spLocks noChangeArrowheads="1"/>
          </p:cNvSpPr>
          <p:nvPr/>
        </p:nvSpPr>
        <p:spPr bwMode="auto">
          <a:xfrm>
            <a:off x="9790114" y="5500688"/>
            <a:ext cx="42068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5507037" y="5957887"/>
            <a:ext cx="3626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Symbol" pitchFamily="18" charset="2"/>
              </a:rPr>
              <a:t>d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5715000" y="623887"/>
            <a:ext cx="0" cy="5029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6781800" y="39624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096000" y="5791201"/>
            <a:ext cx="14414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Smallest</a:t>
            </a:r>
          </a:p>
          <a:p>
            <a:r>
              <a:rPr lang="en-US" dirty="0"/>
              <a:t>“Important”</a:t>
            </a:r>
          </a:p>
          <a:p>
            <a:r>
              <a:rPr lang="en-US" dirty="0"/>
              <a:t>   amount</a:t>
            </a: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6865698" y="1828801"/>
            <a:ext cx="2125903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_</a:t>
            </a:r>
          </a:p>
          <a:p>
            <a:r>
              <a:rPr lang="en-US" sz="2800" dirty="0"/>
              <a:t>Y| n = 3,000</a:t>
            </a:r>
            <a:endParaRPr lang="en-US" sz="2800" dirty="0">
              <a:latin typeface="Symbol" pitchFamily="18" charset="2"/>
            </a:endParaRPr>
          </a:p>
        </p:txBody>
      </p:sp>
      <p:sp>
        <p:nvSpPr>
          <p:cNvPr id="43" name="Isosceles Triangle 42"/>
          <p:cNvSpPr/>
          <p:nvPr/>
        </p:nvSpPr>
        <p:spPr bwMode="auto">
          <a:xfrm>
            <a:off x="4800600" y="609600"/>
            <a:ext cx="1905000" cy="4724400"/>
          </a:xfrm>
          <a:prstGeom prst="triangle">
            <a:avLst>
              <a:gd name="adj" fmla="val 4903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6" name="Straight Connector 45"/>
          <p:cNvCxnSpPr/>
          <p:nvPr/>
        </p:nvCxnSpPr>
        <p:spPr bwMode="auto">
          <a:xfrm flipV="1">
            <a:off x="4724400" y="4191000"/>
            <a:ext cx="0" cy="1447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Arrow Connector 53"/>
          <p:cNvCxnSpPr>
            <a:endCxn id="15365" idx="1"/>
          </p:cNvCxnSpPr>
          <p:nvPr/>
        </p:nvCxnSpPr>
        <p:spPr bwMode="auto">
          <a:xfrm>
            <a:off x="3810000" y="4267200"/>
            <a:ext cx="514350" cy="3429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H="1">
            <a:off x="6248400" y="2514600"/>
            <a:ext cx="53340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514418" y="571500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^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80772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Outline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362200" y="1600200"/>
            <a:ext cx="7696200" cy="4093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800" dirty="0"/>
              <a:t> Background and  X, Y, V, and Z  - for planning</a:t>
            </a:r>
          </a:p>
          <a:p>
            <a:r>
              <a:rPr lang="en-US" sz="2800" dirty="0"/>
              <a:t>  </a:t>
            </a:r>
          </a:p>
          <a:p>
            <a:pPr>
              <a:buFontTx/>
              <a:buChar char="•"/>
            </a:pPr>
            <a:r>
              <a:rPr lang="en-US" sz="2800" dirty="0"/>
              <a:t> The scholarly researcher’s problem</a:t>
            </a:r>
          </a:p>
          <a:p>
            <a:pPr>
              <a:buFontTx/>
              <a:buChar char="•"/>
            </a:pPr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 Using 3 paragraphs and 5 boxes to  address 	threats to research validity </a:t>
            </a:r>
            <a:r>
              <a:rPr lang="en-US" sz="1800" dirty="0"/>
              <a:t>(</a:t>
            </a:r>
            <a:r>
              <a:rPr lang="en-US" sz="1800" dirty="0" err="1"/>
              <a:t>Runkle</a:t>
            </a:r>
            <a:r>
              <a:rPr lang="en-US" sz="1800" dirty="0"/>
              <a:t> and McGrath 	meet  Cook and Campbell plus Kinney and Libby) </a:t>
            </a:r>
          </a:p>
          <a:p>
            <a:pPr>
              <a:buFontTx/>
              <a:buChar char="•"/>
            </a:pPr>
            <a:endParaRPr lang="en-US" sz="1800" dirty="0"/>
          </a:p>
          <a:p>
            <a:pPr>
              <a:buFontTx/>
              <a:buChar char="•"/>
            </a:pPr>
            <a:r>
              <a:rPr lang="en-US" sz="2800" dirty="0"/>
              <a:t> Hints on how to get your paper published </a:t>
            </a:r>
          </a:p>
          <a:p>
            <a:r>
              <a:rPr lang="en-US" sz="2800" dirty="0"/>
              <a:t>	in a top-tier scholarly journal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585395" y="5791201"/>
            <a:ext cx="7138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 Scholarly </a:t>
            </a:r>
            <a:r>
              <a:rPr lang="en-US" sz="3200" dirty="0" err="1">
                <a:solidFill>
                  <a:schemeClr val="tx2"/>
                </a:solidFill>
              </a:rPr>
              <a:t>Improv</a:t>
            </a:r>
            <a:r>
              <a:rPr lang="en-US" sz="3200" dirty="0">
                <a:solidFill>
                  <a:schemeClr val="tx2"/>
                </a:solidFill>
              </a:rPr>
              <a:t> . . . “3 clarifying Qs”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9800" y="927100"/>
            <a:ext cx="7772400" cy="1143000"/>
          </a:xfrm>
        </p:spPr>
        <p:txBody>
          <a:bodyPr/>
          <a:lstStyle/>
          <a:p>
            <a:r>
              <a:rPr lang="en-US" sz="4000" dirty="0">
                <a:latin typeface="Arial" charset="0"/>
              </a:rPr>
              <a:t>4. Order of importance of clear and compelling exposition</a:t>
            </a:r>
          </a:p>
        </p:txBody>
      </p:sp>
      <p:sp>
        <p:nvSpPr>
          <p:cNvPr id="248838" name="Text Box 1030"/>
          <p:cNvSpPr txBox="1">
            <a:spLocks noChangeArrowheads="1"/>
          </p:cNvSpPr>
          <p:nvPr/>
        </p:nvSpPr>
        <p:spPr bwMode="auto">
          <a:xfrm>
            <a:off x="2498726" y="2755900"/>
            <a:ext cx="7331075" cy="2654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Title</a:t>
            </a:r>
          </a:p>
          <a:p>
            <a:r>
              <a:rPr lang="en-US" sz="2800"/>
              <a:t>	Abstract</a:t>
            </a:r>
          </a:p>
          <a:p>
            <a:r>
              <a:rPr lang="en-US" sz="2800"/>
              <a:t>		Introduction</a:t>
            </a:r>
          </a:p>
          <a:p>
            <a:r>
              <a:rPr lang="en-US" sz="2800"/>
              <a:t>			Conclusions</a:t>
            </a:r>
          </a:p>
          <a:p>
            <a:endParaRPr lang="en-US" sz="2800"/>
          </a:p>
          <a:p>
            <a:r>
              <a:rPr lang="en-US" sz="2800"/>
              <a:t>				.  .  . 		rest of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24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5. Scholarly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Improv</a:t>
            </a:r>
            <a:r>
              <a:rPr lang="en-US" dirty="0">
                <a:latin typeface="Arial" pitchFamily="34" charset="0"/>
                <a:cs typeface="Arial" pitchFamily="34" charset="0"/>
              </a:rPr>
              <a:t> . . .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10820400" cy="411480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3 mutually consistent paragraphs on one page, 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double- spaced: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READ your 3 paragraphs, then </a:t>
            </a:r>
            <a:r>
              <a:rPr lang="en-US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STOP</a:t>
            </a:r>
            <a:r>
              <a:rPr lang="en-US" dirty="0">
                <a:latin typeface="Arial" pitchFamily="34" charset="0"/>
                <a:cs typeface="Arial" pitchFamily="34" charset="0"/>
              </a:rPr>
              <a:t>!    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(remember Vic Bernard’s dictum)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Ask audience for clarifying questions – what is not clear to them?</a:t>
            </a:r>
          </a:p>
          <a:p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Then</a:t>
            </a:r>
            <a:r>
              <a:rPr lang="en-US" dirty="0">
                <a:latin typeface="Arial" pitchFamily="34" charset="0"/>
                <a:cs typeface="Arial" pitchFamily="34" charset="0"/>
              </a:rPr>
              <a:t>, do whatever you want, ask whatever YOU want to know  . . .  for the rest of the 30 minutes max.</a:t>
            </a:r>
          </a:p>
        </p:txBody>
      </p:sp>
      <p:sp>
        <p:nvSpPr>
          <p:cNvPr id="4" name="Octagon 3"/>
          <p:cNvSpPr/>
          <p:nvPr/>
        </p:nvSpPr>
        <p:spPr bwMode="auto">
          <a:xfrm>
            <a:off x="8686800" y="3124200"/>
            <a:ext cx="609600" cy="609600"/>
          </a:xfrm>
          <a:prstGeom prst="octagon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1143000"/>
          </a:xfrm>
        </p:spPr>
        <p:txBody>
          <a:bodyPr/>
          <a:lstStyle/>
          <a:p>
            <a:r>
              <a:rPr lang="en-US" b="1">
                <a:latin typeface="Arial" charset="0"/>
              </a:rPr>
              <a:t>Remember . . .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8534400" cy="5105400"/>
          </a:xfrm>
        </p:spPr>
        <p:txBody>
          <a:bodyPr/>
          <a:lstStyle/>
          <a:p>
            <a:r>
              <a:rPr lang="en-US" sz="2800" b="1" i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Plan</a:t>
            </a:r>
            <a:r>
              <a:rPr lang="en-US" sz="2800" b="1">
                <a:latin typeface="Arial" charset="0"/>
                <a:cs typeface="Times New Roman" pitchFamily="18" charset="0"/>
              </a:rPr>
              <a:t> </a:t>
            </a:r>
            <a:r>
              <a:rPr lang="en-US" sz="2800">
                <a:latin typeface="Arial" charset="0"/>
                <a:cs typeface="Times New Roman" pitchFamily="18" charset="0"/>
              </a:rPr>
              <a:t>for research success </a:t>
            </a:r>
          </a:p>
          <a:p>
            <a:pPr lvl="1"/>
            <a:r>
              <a:rPr lang="en-US" sz="2400">
                <a:latin typeface="Arial" charset="0"/>
                <a:cs typeface="Times New Roman" pitchFamily="18" charset="0"/>
              </a:rPr>
              <a:t>write the </a:t>
            </a:r>
            <a:r>
              <a:rPr lang="en-US" sz="2400" b="1" i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three</a:t>
            </a:r>
            <a:r>
              <a:rPr lang="en-US" sz="2400">
                <a:latin typeface="Arial" charset="0"/>
                <a:cs typeface="Times New Roman" pitchFamily="18" charset="0"/>
              </a:rPr>
              <a:t> </a:t>
            </a:r>
            <a:r>
              <a:rPr lang="en-US" sz="2400" b="1" i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paragraphs</a:t>
            </a:r>
            <a:r>
              <a:rPr lang="en-US" sz="2400">
                <a:latin typeface="Arial" charset="0"/>
                <a:cs typeface="Times New Roman" pitchFamily="18" charset="0"/>
              </a:rPr>
              <a:t> before you do the work</a:t>
            </a:r>
          </a:p>
          <a:p>
            <a:pPr lvl="1"/>
            <a:r>
              <a:rPr lang="en-US" sz="2400">
                <a:latin typeface="Arial" charset="0"/>
                <a:cs typeface="Times New Roman" pitchFamily="18" charset="0"/>
              </a:rPr>
              <a:t>minimize </a:t>
            </a:r>
            <a:r>
              <a:rPr lang="en-US" b="1" i="1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2400" b="1" i="1">
                <a:latin typeface="Arial" charset="0"/>
                <a:cs typeface="Times New Roman" pitchFamily="18" charset="0"/>
              </a:rPr>
              <a:t> </a:t>
            </a:r>
            <a:r>
              <a:rPr lang="en-US" sz="2400" i="1">
                <a:latin typeface="Arial" charset="0"/>
                <a:cs typeface="Times New Roman" pitchFamily="18" charset="0"/>
              </a:rPr>
              <a:t>ex ante </a:t>
            </a:r>
          </a:p>
          <a:p>
            <a:pPr lvl="1"/>
            <a:r>
              <a:rPr lang="en-US" sz="2400">
                <a:latin typeface="Arial" charset="0"/>
                <a:cs typeface="Times New Roman" pitchFamily="18" charset="0"/>
              </a:rPr>
              <a:t>maximize </a:t>
            </a:r>
            <a:r>
              <a:rPr lang="en-US" sz="2400" b="1" i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validity</a:t>
            </a:r>
            <a:r>
              <a:rPr lang="en-US" sz="2400">
                <a:latin typeface="Arial" charset="0"/>
                <a:cs typeface="Times New Roman" pitchFamily="18" charset="0"/>
              </a:rPr>
              <a:t> </a:t>
            </a:r>
            <a:r>
              <a:rPr lang="en-US" sz="2400" i="1">
                <a:latin typeface="Arial" charset="0"/>
                <a:cs typeface="Times New Roman" pitchFamily="18" charset="0"/>
              </a:rPr>
              <a:t>ex ante</a:t>
            </a:r>
          </a:p>
          <a:p>
            <a:r>
              <a:rPr lang="en-US" sz="2800">
                <a:latin typeface="Arial" charset="0"/>
              </a:rPr>
              <a:t>Make your </a:t>
            </a:r>
            <a:r>
              <a:rPr lang="en-US" sz="2800" b="1" i="1">
                <a:solidFill>
                  <a:schemeClr val="tx2"/>
                </a:solidFill>
                <a:latin typeface="Arial" charset="0"/>
              </a:rPr>
              <a:t>unique </a:t>
            </a:r>
            <a:r>
              <a:rPr lang="en-US" sz="2800">
                <a:latin typeface="Arial" charset="0"/>
              </a:rPr>
              <a:t>contribution apparent to all</a:t>
            </a:r>
          </a:p>
          <a:p>
            <a:r>
              <a:rPr lang="en-US" sz="2800">
                <a:latin typeface="Arial" charset="0"/>
                <a:cs typeface="Times New Roman" pitchFamily="18" charset="0"/>
              </a:rPr>
              <a:t>Your present model of the world is simplified – be alert to revision via new </a:t>
            </a:r>
            <a:r>
              <a:rPr lang="en-US" sz="2800" b="1" i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problems</a:t>
            </a:r>
            <a:r>
              <a:rPr lang="en-US" sz="2800" i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, theories</a:t>
            </a:r>
            <a:r>
              <a:rPr lang="en-US" sz="2800" i="1">
                <a:latin typeface="Arial" charset="0"/>
                <a:cs typeface="Times New Roman" pitchFamily="18" charset="0"/>
              </a:rPr>
              <a:t>, </a:t>
            </a:r>
            <a:r>
              <a:rPr lang="en-US" sz="2800" i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data</a:t>
            </a:r>
            <a:r>
              <a:rPr lang="en-US" sz="2800" i="1">
                <a:latin typeface="Arial" charset="0"/>
                <a:cs typeface="Times New Roman" pitchFamily="18" charset="0"/>
              </a:rPr>
              <a:t>, </a:t>
            </a:r>
            <a:r>
              <a:rPr lang="en-US" sz="2800">
                <a:latin typeface="Arial" charset="0"/>
                <a:cs typeface="Times New Roman" pitchFamily="18" charset="0"/>
              </a:rPr>
              <a:t>and</a:t>
            </a:r>
            <a:r>
              <a:rPr lang="en-US" sz="2800" i="1">
                <a:latin typeface="Arial" charset="0"/>
                <a:cs typeface="Times New Roman" pitchFamily="18" charset="0"/>
              </a:rPr>
              <a:t> </a:t>
            </a:r>
            <a:r>
              <a:rPr lang="en-US" sz="2800" i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methods</a:t>
            </a:r>
            <a:r>
              <a:rPr lang="en-US" sz="2800">
                <a:latin typeface="Arial" charset="0"/>
                <a:cs typeface="Times New Roman" pitchFamily="18" charset="0"/>
              </a:rPr>
              <a:t> </a:t>
            </a:r>
            <a:r>
              <a:rPr lang="en-US" sz="2400">
                <a:latin typeface="Arial" charset="0"/>
                <a:cs typeface="Times New Roman" pitchFamily="18" charset="0"/>
              </a:rPr>
              <a:t>(read, take courses, attend seminars in potentially related areas for new theories, monitor data sources, scan for useful research tools)</a:t>
            </a:r>
          </a:p>
          <a:p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r>
              <a:rPr lang="en-US" sz="3600" dirty="0">
                <a:latin typeface="Arial" charset="0"/>
              </a:rPr>
              <a:t>References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1430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>
                <a:latin typeface="Arial" charset="0"/>
              </a:rPr>
              <a:t>Shadish</a:t>
            </a:r>
            <a:r>
              <a:rPr lang="en-US" sz="2400" dirty="0">
                <a:latin typeface="Arial" charset="0"/>
              </a:rPr>
              <a:t>, W, T. Cook, D. Campbell, </a:t>
            </a:r>
            <a:r>
              <a:rPr lang="en-US" sz="2400" i="1" dirty="0">
                <a:latin typeface="Arial" charset="0"/>
              </a:rPr>
              <a:t>Experimental and Quasi-Experimental Designs </a:t>
            </a:r>
            <a:r>
              <a:rPr lang="en-US" sz="2000" i="1" dirty="0">
                <a:latin typeface="Arial" charset="0"/>
              </a:rPr>
              <a:t>for Generalized Causal Inference</a:t>
            </a:r>
            <a:r>
              <a:rPr lang="en-US" sz="2400" i="1" dirty="0">
                <a:latin typeface="Arial" charset="0"/>
              </a:rPr>
              <a:t>. </a:t>
            </a:r>
            <a:r>
              <a:rPr lang="en-US" sz="2400" dirty="0">
                <a:latin typeface="Arial" charset="0"/>
              </a:rPr>
              <a:t>Wadsworth. (Belmont CA) 2002 </a:t>
            </a:r>
            <a:r>
              <a:rPr lang="en-US" sz="2000" dirty="0">
                <a:latin typeface="Arial" charset="0"/>
              </a:rPr>
              <a:t>(Validity types).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Kinney, W., "Empirical Accounting Research Design for Ph.D. Students," </a:t>
            </a:r>
            <a:r>
              <a:rPr lang="en-US" sz="2400" i="1" dirty="0">
                <a:latin typeface="Arial" charset="0"/>
              </a:rPr>
              <a:t>The Accounting Review, </a:t>
            </a:r>
            <a:r>
              <a:rPr lang="en-US" sz="2400" dirty="0">
                <a:latin typeface="Arial" charset="0"/>
              </a:rPr>
              <a:t>April 1986   </a:t>
            </a:r>
            <a:r>
              <a:rPr lang="en-US" sz="2000" dirty="0">
                <a:latin typeface="Arial" charset="0"/>
              </a:rPr>
              <a:t>(3 paragraphs and integration).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Libby, R., </a:t>
            </a:r>
            <a:r>
              <a:rPr lang="en-US" sz="2400" i="1" dirty="0">
                <a:latin typeface="Arial" charset="0"/>
              </a:rPr>
              <a:t>Accounting and human information processing: Theory and applications</a:t>
            </a:r>
            <a:r>
              <a:rPr lang="en-US" sz="2400" dirty="0">
                <a:latin typeface="Arial" charset="0"/>
              </a:rPr>
              <a:t>. Prentice-Hall, Inc., (Englewood Cliffs) 1981 </a:t>
            </a:r>
            <a:r>
              <a:rPr lang="en-US" sz="2000" dirty="0">
                <a:latin typeface="Arial" charset="0"/>
              </a:rPr>
              <a:t>(Boxes).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latin typeface="Arial" charset="0"/>
              </a:rPr>
              <a:t>Runkel</a:t>
            </a:r>
            <a:r>
              <a:rPr lang="en-US" sz="2400" dirty="0">
                <a:latin typeface="Arial" charset="0"/>
              </a:rPr>
              <a:t>, P., and J. McGrath, </a:t>
            </a:r>
            <a:r>
              <a:rPr lang="en-US" sz="2400" i="1" dirty="0">
                <a:latin typeface="Arial" charset="0"/>
              </a:rPr>
              <a:t>Research on human behavior – A systematic guide to method</a:t>
            </a:r>
            <a:r>
              <a:rPr lang="en-US" sz="2400" dirty="0">
                <a:latin typeface="Arial" charset="0"/>
              </a:rPr>
              <a:t>. Holt, Rinehart, and Winston, Inc., (New York) 1972 </a:t>
            </a:r>
            <a:r>
              <a:rPr lang="en-US" sz="2000" dirty="0">
                <a:latin typeface="Arial" charset="0"/>
              </a:rPr>
              <a:t>(Boxes).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Simon, J., and P. Burstein, </a:t>
            </a:r>
            <a:r>
              <a:rPr lang="en-US" sz="2400" i="1" dirty="0">
                <a:latin typeface="Arial" charset="0"/>
              </a:rPr>
              <a:t>Basic Research Methods in Social Science</a:t>
            </a:r>
            <a:r>
              <a:rPr lang="en-US" sz="2400" dirty="0">
                <a:latin typeface="Arial" charset="0"/>
              </a:rPr>
              <a:t> (3</a:t>
            </a:r>
            <a:r>
              <a:rPr lang="en-US" sz="2400" baseline="30000" dirty="0">
                <a:latin typeface="Arial" charset="0"/>
              </a:rPr>
              <a:t>rd</a:t>
            </a:r>
            <a:r>
              <a:rPr lang="en-US" sz="2400" dirty="0">
                <a:latin typeface="Arial" charset="0"/>
              </a:rPr>
              <a:t> ed.). Random House, (New York) 1985 </a:t>
            </a:r>
            <a:r>
              <a:rPr lang="en-US" sz="2000" dirty="0">
                <a:latin typeface="Arial" charset="0"/>
              </a:rPr>
              <a:t>(Chapter 3 – X, Y, Vs, Zs).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latin typeface="Arial" charset="0"/>
              </a:rPr>
              <a:t>Ziliak</a:t>
            </a:r>
            <a:r>
              <a:rPr lang="en-US" sz="2400" dirty="0">
                <a:latin typeface="Arial" charset="0"/>
              </a:rPr>
              <a:t>, S., and D. McCloskey, </a:t>
            </a:r>
            <a:r>
              <a:rPr lang="en-US" sz="2400" i="1" dirty="0">
                <a:latin typeface="Arial" charset="0"/>
              </a:rPr>
              <a:t>The Cult of Statistical Significance. </a:t>
            </a:r>
            <a:r>
              <a:rPr lang="en-US" sz="2400" dirty="0">
                <a:latin typeface="Arial" charset="0"/>
              </a:rPr>
              <a:t>The University of Michigan Press, (Ann Arbor) 2008 (</a:t>
            </a:r>
            <a:r>
              <a:rPr lang="en-US" sz="2000" dirty="0">
                <a:latin typeface="Arial" charset="0"/>
              </a:rPr>
              <a:t>power).</a:t>
            </a:r>
            <a:endParaRPr lang="en-US" sz="2000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r>
              <a:rPr lang="en-US" sz="4000" dirty="0">
                <a:latin typeface="Arial" charset="0"/>
              </a:rPr>
              <a:t>1. Background and framework</a:t>
            </a:r>
            <a:br>
              <a:rPr lang="en-US" sz="3600" dirty="0">
                <a:latin typeface="Arial" charset="0"/>
              </a:rPr>
            </a:br>
            <a:endParaRPr lang="en-US" sz="3200" dirty="0">
              <a:latin typeface="Arial" charset="0"/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3716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Nothing you don’t know or couldn’t figure out with slight effort.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i="1">
                <a:solidFill>
                  <a:schemeClr val="tx2"/>
                </a:solidFill>
                <a:latin typeface="Arial" charset="0"/>
              </a:rPr>
              <a:t>“Facts”</a:t>
            </a:r>
            <a:r>
              <a:rPr lang="en-US" sz="2800">
                <a:latin typeface="Arial" charset="0"/>
              </a:rPr>
              <a:t> are real world observables.  </a:t>
            </a:r>
          </a:p>
          <a:p>
            <a:pPr>
              <a:lnSpc>
                <a:spcPct val="90000"/>
              </a:lnSpc>
            </a:pPr>
            <a:r>
              <a:rPr lang="en-US" sz="2800" i="1">
                <a:solidFill>
                  <a:schemeClr val="tx2"/>
                </a:solidFill>
                <a:latin typeface="Arial" charset="0"/>
              </a:rPr>
              <a:t>“Problems”</a:t>
            </a:r>
            <a:r>
              <a:rPr lang="en-US" sz="2800">
                <a:latin typeface="Arial" charset="0"/>
              </a:rPr>
              <a:t> are facts or relationships between facts that you don’t like or understand. </a:t>
            </a:r>
          </a:p>
          <a:p>
            <a:pPr>
              <a:lnSpc>
                <a:spcPct val="90000"/>
              </a:lnSpc>
            </a:pPr>
            <a:r>
              <a:rPr lang="en-US" sz="2800" i="1">
                <a:solidFill>
                  <a:schemeClr val="tx2"/>
                </a:solidFill>
                <a:latin typeface="Arial" charset="0"/>
              </a:rPr>
              <a:t>“Theories”</a:t>
            </a:r>
            <a:r>
              <a:rPr lang="en-US" sz="2800">
                <a:latin typeface="Arial" charset="0"/>
              </a:rPr>
              <a:t> are ideas about causal relationships between facts </a:t>
            </a:r>
            <a:r>
              <a:rPr lang="en-US" sz="2400">
                <a:latin typeface="Arial" charset="0"/>
              </a:rPr>
              <a:t>(or what causes the problem “facts”)</a:t>
            </a:r>
          </a:p>
          <a:p>
            <a:pPr>
              <a:lnSpc>
                <a:spcPct val="90000"/>
              </a:lnSpc>
            </a:pPr>
            <a:r>
              <a:rPr lang="en-US" sz="2800" i="1">
                <a:solidFill>
                  <a:schemeClr val="tx2"/>
                </a:solidFill>
                <a:latin typeface="Arial" charset="0"/>
              </a:rPr>
              <a:t>“Hypotheses”</a:t>
            </a:r>
            <a:r>
              <a:rPr lang="en-US" sz="2800">
                <a:latin typeface="Arial" charset="0"/>
              </a:rPr>
              <a:t> are predictions of real world observables that </a:t>
            </a:r>
            <a:r>
              <a:rPr lang="en-US" sz="2800" i="1">
                <a:solidFill>
                  <a:schemeClr val="tx2"/>
                </a:solidFill>
                <a:latin typeface="Arial" charset="0"/>
              </a:rPr>
              <a:t>should</a:t>
            </a:r>
            <a:r>
              <a:rPr lang="en-US" sz="2800">
                <a:latin typeface="Arial" charset="0"/>
              </a:rPr>
              <a:t> occur </a:t>
            </a:r>
            <a:r>
              <a:rPr lang="en-US" sz="2800" i="1">
                <a:solidFill>
                  <a:schemeClr val="tx2"/>
                </a:solidFill>
                <a:latin typeface="Arial" charset="0"/>
              </a:rPr>
              <a:t>if </a:t>
            </a:r>
            <a:r>
              <a:rPr lang="en-US" sz="2800">
                <a:latin typeface="Arial" charset="0"/>
              </a:rPr>
              <a:t>your theory is descriptive of the real world.  </a:t>
            </a:r>
          </a:p>
          <a:p>
            <a:pPr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  <p:bldP spid="272387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n-US" sz="4000">
                <a:latin typeface="Arial" charset="0"/>
              </a:rPr>
              <a:t>Getting started</a:t>
            </a:r>
            <a:endParaRPr lang="en-US" sz="3200">
              <a:latin typeface="Arial" charset="0"/>
            </a:endParaRPr>
          </a:p>
        </p:txBody>
      </p:sp>
      <p:sp>
        <p:nvSpPr>
          <p:cNvPr id="300037" name="Rectangle 5"/>
          <p:cNvSpPr>
            <a:spLocks noGrp="1" noChangeArrowheads="1"/>
          </p:cNvSpPr>
          <p:nvPr>
            <p:ph idx="1"/>
          </p:nvPr>
        </p:nvSpPr>
        <p:spPr>
          <a:xfrm>
            <a:off x="2209800" y="12954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</a:rPr>
              <a:t>Suppose that you have an idea (a problem): you observe undesirable “facts” or peculiar “facts” or claims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What research barriers must be overcome: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Availability of:</a:t>
            </a:r>
            <a:r>
              <a:rPr lang="en-US" sz="2000" i="1" dirty="0">
                <a:solidFill>
                  <a:schemeClr val="tx2"/>
                </a:solidFill>
                <a:latin typeface="Arial" charset="0"/>
              </a:rPr>
              <a:t> 	Causal theories 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(or other basis for prediction)</a:t>
            </a:r>
            <a:r>
              <a:rPr lang="en-US" sz="2000" i="1" dirty="0">
                <a:solidFill>
                  <a:schemeClr val="tx2"/>
                </a:solidFill>
                <a:latin typeface="Arial" charset="0"/>
              </a:rPr>
              <a:t>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				Data?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				Estimation methods?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Research design (how to combine the above)?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Exposition (if you can’t </a:t>
            </a:r>
            <a:r>
              <a:rPr lang="en-US" sz="2000" b="1" i="1" dirty="0">
                <a:solidFill>
                  <a:schemeClr val="tx2"/>
                </a:solidFill>
                <a:latin typeface="Arial" charset="0"/>
              </a:rPr>
              <a:t>explain it in writing</a:t>
            </a:r>
            <a:r>
              <a:rPr lang="en-US" sz="2000" dirty="0">
                <a:latin typeface="Arial" charset="0"/>
              </a:rPr>
              <a:t>, you fail)?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Who will want to read your paper (and why)?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What is your comparative advantage?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2286000" y="5029200"/>
            <a:ext cx="7924800" cy="1250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Hint: “One gets the biggest potatoes on the </a:t>
            </a:r>
            <a:r>
              <a:rPr lang="en-US" sz="2800" i="1" dirty="0">
                <a:solidFill>
                  <a:schemeClr val="tx2"/>
                </a:solidFill>
              </a:rPr>
              <a:t>first pass</a:t>
            </a:r>
            <a:r>
              <a:rPr lang="en-US" sz="2800" dirty="0">
                <a:solidFill>
                  <a:schemeClr val="tx2"/>
                </a:solidFill>
              </a:rPr>
              <a:t> through the field” </a:t>
            </a:r>
            <a:r>
              <a:rPr lang="en-US" dirty="0">
                <a:solidFill>
                  <a:schemeClr val="tx2"/>
                </a:solidFill>
              </a:rPr>
              <a:t>(Irish agricultural economics principle per Frank O’Connor, University of Iowa)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7" grpId="0" build="p"/>
      <p:bldP spid="3000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438400" y="457200"/>
            <a:ext cx="7772400" cy="1143000"/>
          </a:xfrm>
        </p:spPr>
        <p:txBody>
          <a:bodyPr/>
          <a:lstStyle/>
          <a:p>
            <a:r>
              <a:rPr lang="en-US" sz="4000" dirty="0">
                <a:latin typeface="Arial" charset="0"/>
                <a:cs typeface="Arial" charset="0"/>
              </a:rPr>
              <a:t>Tax research domain</a:t>
            </a:r>
          </a:p>
        </p:txBody>
      </p:sp>
      <p:sp>
        <p:nvSpPr>
          <p:cNvPr id="7171" name="Oval 2"/>
          <p:cNvSpPr>
            <a:spLocks noChangeArrowheads="1"/>
          </p:cNvSpPr>
          <p:nvPr/>
        </p:nvSpPr>
        <p:spPr bwMode="auto">
          <a:xfrm>
            <a:off x="3352800" y="2057400"/>
            <a:ext cx="2895600" cy="28194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038600" y="3200400"/>
            <a:ext cx="2895600" cy="28194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73" name="Oval 8"/>
          <p:cNvSpPr>
            <a:spLocks noChangeArrowheads="1"/>
          </p:cNvSpPr>
          <p:nvPr/>
        </p:nvSpPr>
        <p:spPr bwMode="auto">
          <a:xfrm>
            <a:off x="4648200" y="2057400"/>
            <a:ext cx="2895600" cy="28194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496176" y="4419601"/>
            <a:ext cx="37321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FFFF00"/>
                </a:solidFill>
              </a:rPr>
              <a:t>Professional standards</a:t>
            </a:r>
          </a:p>
          <a:p>
            <a:pPr eaLnBrk="1" hangingPunct="1"/>
            <a:r>
              <a:rPr lang="en-US" dirty="0">
                <a:solidFill>
                  <a:srgbClr val="FFFF00"/>
                </a:solidFill>
              </a:rPr>
              <a:t>Laws, regulations,  governance</a:t>
            </a:r>
          </a:p>
          <a:p>
            <a:pPr eaLnBrk="1" hangingPunct="1"/>
            <a:r>
              <a:rPr lang="en-US" dirty="0">
                <a:solidFill>
                  <a:srgbClr val="FFFF00"/>
                </a:solidFill>
              </a:rPr>
              <a:t>Contracts/ incentives</a:t>
            </a:r>
          </a:p>
          <a:p>
            <a:pPr eaLnBrk="1" hangingPunct="1"/>
            <a:r>
              <a:rPr lang="en-US" dirty="0">
                <a:solidFill>
                  <a:srgbClr val="FFFF00"/>
                </a:solidFill>
              </a:rPr>
              <a:t>Firm organization, mores</a:t>
            </a:r>
          </a:p>
          <a:p>
            <a:pPr eaLnBrk="1" hangingPunct="1"/>
            <a:r>
              <a:rPr lang="en-US" dirty="0">
                <a:solidFill>
                  <a:srgbClr val="FFFF00"/>
                </a:solidFill>
              </a:rPr>
              <a:t>External enforcement</a:t>
            </a:r>
          </a:p>
          <a:p>
            <a:pPr eaLnBrk="1" hangingPunct="1"/>
            <a:r>
              <a:rPr lang="en-US" dirty="0">
                <a:solidFill>
                  <a:srgbClr val="FFFF00"/>
                </a:solidFill>
              </a:rPr>
              <a:t>Culture, markets, traditions</a:t>
            </a:r>
          </a:p>
          <a:p>
            <a:pPr lvl="2" eaLnBrk="1" hangingPunct="1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175" name="TextBox 10"/>
          <p:cNvSpPr txBox="1">
            <a:spLocks noChangeArrowheads="1"/>
          </p:cNvSpPr>
          <p:nvPr/>
        </p:nvSpPr>
        <p:spPr bwMode="auto">
          <a:xfrm>
            <a:off x="3422650" y="2590800"/>
            <a:ext cx="145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FFFF"/>
                </a:solidFill>
              </a:rPr>
              <a:t>Accounting</a:t>
            </a:r>
          </a:p>
        </p:txBody>
      </p:sp>
      <p:sp>
        <p:nvSpPr>
          <p:cNvPr id="7176" name="TextBox 11"/>
          <p:cNvSpPr txBox="1">
            <a:spLocks noChangeArrowheads="1"/>
          </p:cNvSpPr>
          <p:nvPr/>
        </p:nvSpPr>
        <p:spPr bwMode="auto">
          <a:xfrm>
            <a:off x="6172200" y="2590800"/>
            <a:ext cx="12506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FFFFFF"/>
                </a:solidFill>
              </a:rPr>
              <a:t> Tax </a:t>
            </a:r>
          </a:p>
          <a:p>
            <a:pPr eaLnBrk="1" hangingPunct="1"/>
            <a:r>
              <a:rPr lang="en-US" dirty="0">
                <a:solidFill>
                  <a:srgbClr val="FFFFFF"/>
                </a:solidFill>
              </a:rPr>
              <a:t>    regime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24401" y="4876800"/>
            <a:ext cx="1666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dirty="0">
              <a:solidFill>
                <a:srgbClr val="FFFFFF"/>
              </a:solidFill>
            </a:endParaRPr>
          </a:p>
          <a:p>
            <a:pPr eaLnBrk="1" hangingPunct="1"/>
            <a:r>
              <a:rPr lang="en-US" dirty="0">
                <a:solidFill>
                  <a:srgbClr val="FFFFFF"/>
                </a:solidFill>
              </a:rPr>
              <a:t>Professional </a:t>
            </a:r>
          </a:p>
          <a:p>
            <a:pPr eaLnBrk="1" hangingPunct="1"/>
            <a:r>
              <a:rPr lang="en-US" dirty="0">
                <a:solidFill>
                  <a:srgbClr val="FFFFFF"/>
                </a:solidFill>
              </a:rPr>
              <a:t>    structure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6553200" y="5562600"/>
            <a:ext cx="8382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rot="5400000">
            <a:off x="6477000" y="5410200"/>
            <a:ext cx="1828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76826" y="3635514"/>
            <a:ext cx="7136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KPS</a:t>
            </a:r>
          </a:p>
          <a:p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3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Predictions from: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44" name="Rectangle 4"/>
          <p:cNvSpPr>
            <a:spLocks noGrp="1" noChangeArrowheads="1"/>
          </p:cNvSpPr>
          <p:nvPr>
            <p:ph idx="1"/>
          </p:nvPr>
        </p:nvSpPr>
        <p:spPr>
          <a:xfrm>
            <a:off x="1905000" y="1752600"/>
            <a:ext cx="8991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Abstract</a:t>
            </a:r>
            <a:r>
              <a:rPr lang="en-US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causal theories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dirty="0">
                <a:latin typeface="Arial" pitchFamily="34" charset="0"/>
                <a:cs typeface="Arial" pitchFamily="34" charset="0"/>
              </a:rPr>
              <a:t> economics, politics, regulation, information, finance, behavior, management strategy, organizations, governance</a:t>
            </a: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Authorities’ prescriptions/assertions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dirty="0">
                <a:latin typeface="Arial" pitchFamily="34" charset="0"/>
                <a:cs typeface="Arial" pitchFamily="34" charset="0"/>
              </a:rPr>
              <a:t> Congress, SEC, IRS, PCAOB, EC, FRC, NYSE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Assertions of interest groups:</a:t>
            </a:r>
            <a:r>
              <a:rPr lang="en-US" dirty="0">
                <a:latin typeface="Arial" pitchFamily="34" charset="0"/>
                <a:cs typeface="Arial" pitchFamily="34" charset="0"/>
              </a:rPr>
              <a:t> AICPA, IAASB, US CC, IIA, IAG, AEI, audit firms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 theories:</a:t>
            </a:r>
            <a:r>
              <a:rPr lang="en-US" dirty="0">
                <a:latin typeface="Arial" pitchFamily="34" charset="0"/>
                <a:cs typeface="Arial" pitchFamily="34" charset="0"/>
              </a:rPr>
              <a:t> no one knows the “facts”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45" name="Text Box 5"/>
          <p:cNvSpPr txBox="1">
            <a:spLocks noChangeArrowheads="1"/>
          </p:cNvSpPr>
          <p:nvPr/>
        </p:nvSpPr>
        <p:spPr bwMode="auto">
          <a:xfrm>
            <a:off x="4191001" y="1066801"/>
            <a:ext cx="38385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(in order of scholarly desirability)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098"/>
          <p:cNvSpPr>
            <a:spLocks noChangeArrowheads="1"/>
          </p:cNvSpPr>
          <p:nvPr/>
        </p:nvSpPr>
        <p:spPr bwMode="auto">
          <a:xfrm>
            <a:off x="3179764" y="1795464"/>
            <a:ext cx="29924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Y</a:t>
            </a:r>
            <a:r>
              <a:rPr lang="en-US" sz="2800"/>
              <a:t>  = f ( </a:t>
            </a:r>
            <a:r>
              <a:rPr lang="en-US" sz="2800">
                <a:solidFill>
                  <a:schemeClr val="tx2"/>
                </a:solidFill>
              </a:rPr>
              <a:t>X, Vs, Zs</a:t>
            </a:r>
            <a:r>
              <a:rPr lang="en-US" sz="2800"/>
              <a:t> )</a:t>
            </a:r>
          </a:p>
        </p:txBody>
      </p:sp>
      <p:sp>
        <p:nvSpPr>
          <p:cNvPr id="9219" name="Rectangle 4099"/>
          <p:cNvSpPr>
            <a:spLocks noChangeArrowheads="1"/>
          </p:cNvSpPr>
          <p:nvPr/>
        </p:nvSpPr>
        <p:spPr bwMode="auto">
          <a:xfrm>
            <a:off x="3200400" y="2532064"/>
            <a:ext cx="5519738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Y</a:t>
            </a:r>
            <a:r>
              <a:rPr lang="en-US" sz="2800"/>
              <a:t>  = phenomenon to be explained</a:t>
            </a:r>
          </a:p>
        </p:txBody>
      </p:sp>
      <p:sp>
        <p:nvSpPr>
          <p:cNvPr id="9220" name="Rectangle 4100"/>
          <p:cNvSpPr>
            <a:spLocks noChangeArrowheads="1"/>
          </p:cNvSpPr>
          <p:nvPr/>
        </p:nvSpPr>
        <p:spPr bwMode="auto">
          <a:xfrm>
            <a:off x="3200401" y="3141664"/>
            <a:ext cx="676116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X</a:t>
            </a:r>
            <a:r>
              <a:rPr lang="en-US" sz="2800" dirty="0"/>
              <a:t>  = your (new) theory about a </a:t>
            </a:r>
            <a:r>
              <a:rPr lang="en-US" sz="2800" dirty="0">
                <a:solidFill>
                  <a:schemeClr val="hlink"/>
                </a:solidFill>
              </a:rPr>
              <a:t>cause</a:t>
            </a:r>
            <a:r>
              <a:rPr lang="en-US" sz="2800" dirty="0"/>
              <a:t> of </a:t>
            </a:r>
            <a:r>
              <a:rPr lang="en-US" sz="2800" dirty="0">
                <a:solidFill>
                  <a:schemeClr val="tx2"/>
                </a:solidFill>
              </a:rPr>
              <a:t>Y</a:t>
            </a:r>
            <a:endParaRPr lang="en-US" sz="2800" dirty="0"/>
          </a:p>
        </p:txBody>
      </p:sp>
      <p:sp>
        <p:nvSpPr>
          <p:cNvPr id="9221" name="Rectangle 4101"/>
          <p:cNvSpPr>
            <a:spLocks noChangeArrowheads="1"/>
          </p:cNvSpPr>
          <p:nvPr/>
        </p:nvSpPr>
        <p:spPr bwMode="auto">
          <a:xfrm>
            <a:off x="3200400" y="3903664"/>
            <a:ext cx="3671888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Vs</a:t>
            </a:r>
            <a:r>
              <a:rPr lang="en-US" sz="2800" dirty="0"/>
              <a:t> = prior </a:t>
            </a:r>
            <a:r>
              <a:rPr lang="en-US" sz="2800" dirty="0">
                <a:solidFill>
                  <a:schemeClr val="hlink"/>
                </a:solidFill>
              </a:rPr>
              <a:t>causes</a:t>
            </a:r>
            <a:r>
              <a:rPr lang="en-US" sz="2800" dirty="0"/>
              <a:t> of </a:t>
            </a:r>
            <a:r>
              <a:rPr lang="en-US" sz="2800" dirty="0">
                <a:solidFill>
                  <a:schemeClr val="tx2"/>
                </a:solidFill>
              </a:rPr>
              <a:t>Y</a:t>
            </a:r>
            <a:endParaRPr lang="en-US" sz="2800" dirty="0"/>
          </a:p>
        </p:txBody>
      </p:sp>
      <p:sp>
        <p:nvSpPr>
          <p:cNvPr id="9222" name="Rectangle 4102"/>
          <p:cNvSpPr>
            <a:spLocks noChangeArrowheads="1"/>
          </p:cNvSpPr>
          <p:nvPr/>
        </p:nvSpPr>
        <p:spPr bwMode="auto">
          <a:xfrm>
            <a:off x="3200400" y="4589464"/>
            <a:ext cx="5792788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Zs</a:t>
            </a:r>
            <a:r>
              <a:rPr lang="en-US" sz="2800"/>
              <a:t> = contemporaneous </a:t>
            </a:r>
            <a:r>
              <a:rPr lang="en-US" sz="2800">
                <a:solidFill>
                  <a:schemeClr val="hlink"/>
                </a:solidFill>
              </a:rPr>
              <a:t>causes</a:t>
            </a:r>
            <a:r>
              <a:rPr lang="en-US" sz="2800"/>
              <a:t> of </a:t>
            </a:r>
            <a:r>
              <a:rPr lang="en-US" sz="2800">
                <a:solidFill>
                  <a:schemeClr val="tx2"/>
                </a:solidFill>
              </a:rPr>
              <a:t>Y</a:t>
            </a:r>
            <a:endParaRPr lang="en-US" sz="2800"/>
          </a:p>
        </p:txBody>
      </p:sp>
      <p:sp>
        <p:nvSpPr>
          <p:cNvPr id="9223" name="Line 4103"/>
          <p:cNvSpPr>
            <a:spLocks noChangeShapeType="1"/>
          </p:cNvSpPr>
          <p:nvPr/>
        </p:nvSpPr>
        <p:spPr bwMode="auto">
          <a:xfrm>
            <a:off x="2895600" y="2379663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4104"/>
          <p:cNvSpPr txBox="1">
            <a:spLocks noChangeArrowheads="1"/>
          </p:cNvSpPr>
          <p:nvPr/>
        </p:nvSpPr>
        <p:spPr bwMode="auto">
          <a:xfrm>
            <a:off x="4419600" y="730251"/>
            <a:ext cx="300633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 A Framework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 charset="0"/>
              </a:rPr>
              <a:t>How does X </a:t>
            </a:r>
            <a:r>
              <a:rPr lang="en-US" sz="3200" dirty="0">
                <a:latin typeface="Arial" charset="0"/>
              </a:rPr>
              <a:t>(treatment)</a:t>
            </a:r>
            <a:r>
              <a:rPr lang="en-US" sz="3600" dirty="0">
                <a:latin typeface="Arial" charset="0"/>
              </a:rPr>
              <a:t> get there? </a:t>
            </a:r>
            <a:r>
              <a:rPr lang="en-US" sz="3200" dirty="0">
                <a:latin typeface="Arial" charset="0"/>
              </a:rPr>
              <a:t>Experiments vs. Archival studies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30500" y="3341688"/>
            <a:ext cx="5422900" cy="519112"/>
            <a:chOff x="760" y="2297"/>
            <a:chExt cx="3416" cy="327"/>
          </a:xfrm>
        </p:grpSpPr>
        <p:sp>
          <p:nvSpPr>
            <p:cNvPr id="10255" name="Text Box 4"/>
            <p:cNvSpPr txBox="1">
              <a:spLocks noChangeArrowheads="1"/>
            </p:cNvSpPr>
            <p:nvPr/>
          </p:nvSpPr>
          <p:spPr bwMode="auto">
            <a:xfrm>
              <a:off x="760" y="2297"/>
              <a:ext cx="1679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/>
                <a:t>{V</a:t>
              </a:r>
              <a:r>
                <a:rPr lang="en-US" sz="2800" baseline="-25000" dirty="0"/>
                <a:t>-3</a:t>
              </a:r>
              <a:r>
                <a:rPr lang="en-US" sz="2800" dirty="0"/>
                <a:t>,  V </a:t>
              </a:r>
              <a:r>
                <a:rPr lang="en-US" sz="2800" baseline="-25000" dirty="0"/>
                <a:t>-2</a:t>
              </a:r>
              <a:r>
                <a:rPr lang="en-US" sz="2800" dirty="0"/>
                <a:t>,  V </a:t>
              </a:r>
              <a:r>
                <a:rPr lang="en-US" sz="2800" baseline="-25000" dirty="0"/>
                <a:t>-1</a:t>
              </a:r>
              <a:r>
                <a:rPr lang="en-US" sz="2800" dirty="0"/>
                <a:t> }</a:t>
              </a:r>
            </a:p>
          </p:txBody>
        </p:sp>
        <p:sp>
          <p:nvSpPr>
            <p:cNvPr id="10256" name="Line 5"/>
            <p:cNvSpPr>
              <a:spLocks noChangeShapeType="1"/>
            </p:cNvSpPr>
            <p:nvPr/>
          </p:nvSpPr>
          <p:spPr bwMode="auto">
            <a:xfrm>
              <a:off x="2736" y="2496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4" name="Group 6"/>
          <p:cNvGrpSpPr>
            <a:grpSpLocks/>
          </p:cNvGrpSpPr>
          <p:nvPr/>
        </p:nvGrpSpPr>
        <p:grpSpPr bwMode="auto">
          <a:xfrm>
            <a:off x="6835776" y="2133600"/>
            <a:ext cx="2232025" cy="1784350"/>
            <a:chOff x="3346" y="1536"/>
            <a:chExt cx="1406" cy="1124"/>
          </a:xfrm>
        </p:grpSpPr>
        <p:sp>
          <p:nvSpPr>
            <p:cNvPr id="10252" name="Text Box 7"/>
            <p:cNvSpPr txBox="1">
              <a:spLocks noChangeArrowheads="1"/>
            </p:cNvSpPr>
            <p:nvPr/>
          </p:nvSpPr>
          <p:spPr bwMode="auto">
            <a:xfrm>
              <a:off x="4320" y="2064"/>
              <a:ext cx="432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          Y</a:t>
              </a:r>
              <a:r>
                <a:rPr lang="en-US" sz="2800" baseline="-25000"/>
                <a:t>1</a:t>
              </a:r>
            </a:p>
          </p:txBody>
        </p:sp>
        <p:sp>
          <p:nvSpPr>
            <p:cNvPr id="10253" name="Line 8"/>
            <p:cNvSpPr>
              <a:spLocks noChangeShapeType="1"/>
            </p:cNvSpPr>
            <p:nvPr/>
          </p:nvSpPr>
          <p:spPr bwMode="auto">
            <a:xfrm>
              <a:off x="3688" y="1824"/>
              <a:ext cx="48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Rectangle 9"/>
            <p:cNvSpPr>
              <a:spLocks noChangeArrowheads="1"/>
            </p:cNvSpPr>
            <p:nvPr/>
          </p:nvSpPr>
          <p:spPr bwMode="auto">
            <a:xfrm>
              <a:off x="3346" y="1536"/>
              <a:ext cx="35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2800" baseline="-25000"/>
                <a:t>0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781801" y="4114800"/>
            <a:ext cx="1362075" cy="1066800"/>
            <a:chOff x="3358" y="2784"/>
            <a:chExt cx="858" cy="672"/>
          </a:xfrm>
        </p:grpSpPr>
        <p:sp>
          <p:nvSpPr>
            <p:cNvPr id="10250" name="Line 11"/>
            <p:cNvSpPr>
              <a:spLocks noChangeShapeType="1"/>
            </p:cNvSpPr>
            <p:nvPr/>
          </p:nvSpPr>
          <p:spPr bwMode="auto">
            <a:xfrm flipV="1">
              <a:off x="3688" y="2784"/>
              <a:ext cx="528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2"/>
            <p:cNvSpPr>
              <a:spLocks noChangeArrowheads="1"/>
            </p:cNvSpPr>
            <p:nvPr/>
          </p:nvSpPr>
          <p:spPr bwMode="auto">
            <a:xfrm>
              <a:off x="3358" y="3129"/>
              <a:ext cx="33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Z</a:t>
              </a:r>
              <a:r>
                <a:rPr lang="en-US" sz="2800" baseline="-25000"/>
                <a:t>0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876800" y="2274888"/>
            <a:ext cx="1892300" cy="1001712"/>
            <a:chOff x="2112" y="1625"/>
            <a:chExt cx="1192" cy="631"/>
          </a:xfrm>
        </p:grpSpPr>
        <p:sp>
          <p:nvSpPr>
            <p:cNvPr id="10248" name="Line 14"/>
            <p:cNvSpPr>
              <a:spLocks noChangeShapeType="1"/>
            </p:cNvSpPr>
            <p:nvPr/>
          </p:nvSpPr>
          <p:spPr bwMode="auto">
            <a:xfrm flipV="1">
              <a:off x="2112" y="1776"/>
              <a:ext cx="1192" cy="48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Text Box 15"/>
            <p:cNvSpPr txBox="1">
              <a:spLocks noChangeArrowheads="1"/>
            </p:cNvSpPr>
            <p:nvPr/>
          </p:nvSpPr>
          <p:spPr bwMode="auto">
            <a:xfrm>
              <a:off x="2342" y="1625"/>
              <a:ext cx="260" cy="36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accent1"/>
                  </a:solidFill>
                </a:rPr>
                <a:t>?</a:t>
              </a:r>
              <a:endParaRPr lang="en-US" sz="3200"/>
            </a:p>
          </p:txBody>
        </p:sp>
      </p:grpSp>
      <p:sp>
        <p:nvSpPr>
          <p:cNvPr id="254992" name="Rectangle 16"/>
          <p:cNvSpPr>
            <a:spLocks noChangeArrowheads="1"/>
          </p:cNvSpPr>
          <p:nvPr/>
        </p:nvSpPr>
        <p:spPr bwMode="auto">
          <a:xfrm>
            <a:off x="2362200" y="5483225"/>
            <a:ext cx="80010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Random assignment</a:t>
            </a:r>
            <a:r>
              <a:rPr lang="en-US" sz="2800"/>
              <a:t> or </a:t>
            </a:r>
            <a:r>
              <a:rPr lang="en-US" sz="2800">
                <a:solidFill>
                  <a:schemeClr val="tx2"/>
                </a:solidFill>
              </a:rPr>
              <a:t>independent of  V</a:t>
            </a:r>
            <a:r>
              <a:rPr lang="en-US" sz="2800"/>
              <a:t>                     	vs. </a:t>
            </a:r>
            <a:r>
              <a:rPr lang="en-US" sz="2800">
                <a:solidFill>
                  <a:schemeClr val="tx2"/>
                </a:solidFill>
              </a:rPr>
              <a:t>Self selection</a:t>
            </a:r>
            <a:r>
              <a:rPr lang="en-US" sz="2800"/>
              <a:t> or </a:t>
            </a:r>
            <a:r>
              <a:rPr lang="en-US" sz="2800">
                <a:solidFill>
                  <a:schemeClr val="tx2"/>
                </a:solidFill>
              </a:rPr>
              <a:t>V(s) determine X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/>
      <p:bldP spid="2549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8229600" cy="1143000"/>
          </a:xfrm>
        </p:spPr>
        <p:txBody>
          <a:bodyPr/>
          <a:lstStyle/>
          <a:p>
            <a:r>
              <a:rPr lang="en-US" sz="3600" dirty="0">
                <a:latin typeface="Arial" charset="0"/>
              </a:rPr>
              <a:t>2. The Researcher’s Problem</a:t>
            </a:r>
            <a:endParaRPr lang="en-US" sz="3200" dirty="0">
              <a:latin typeface="Arial" charset="0"/>
            </a:endParaRP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895600" y="5334000"/>
            <a:ext cx="640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4724400" y="21336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41" name="Group 33"/>
          <p:cNvGrpSpPr>
            <a:grpSpLocks/>
          </p:cNvGrpSpPr>
          <p:nvPr/>
        </p:nvGrpSpPr>
        <p:grpSpPr bwMode="auto">
          <a:xfrm>
            <a:off x="1981200" y="2438400"/>
            <a:ext cx="4114800" cy="2895600"/>
            <a:chOff x="288" y="1536"/>
            <a:chExt cx="2592" cy="1824"/>
          </a:xfrm>
        </p:grpSpPr>
        <p:sp>
          <p:nvSpPr>
            <p:cNvPr id="14366" name="AutoShape 6"/>
            <p:cNvSpPr>
              <a:spLocks noChangeArrowheads="1"/>
            </p:cNvSpPr>
            <p:nvPr/>
          </p:nvSpPr>
          <p:spPr bwMode="auto">
            <a:xfrm>
              <a:off x="1152" y="1536"/>
              <a:ext cx="1728" cy="182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/>
            </a:p>
          </p:txBody>
        </p:sp>
        <p:sp>
          <p:nvSpPr>
            <p:cNvPr id="14367" name="Text Box 7"/>
            <p:cNvSpPr txBox="1">
              <a:spLocks noChangeArrowheads="1"/>
            </p:cNvSpPr>
            <p:nvPr/>
          </p:nvSpPr>
          <p:spPr bwMode="auto">
            <a:xfrm>
              <a:off x="288" y="1900"/>
              <a:ext cx="1140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_</a:t>
              </a:r>
            </a:p>
            <a:p>
              <a:r>
                <a:rPr lang="en-US" sz="2800"/>
                <a:t>Y| H</a:t>
              </a:r>
              <a:r>
                <a:rPr lang="en-US" sz="2800" baseline="-25000"/>
                <a:t>0</a:t>
              </a:r>
              <a:r>
                <a:rPr lang="en-US" sz="2800"/>
                <a:t>, n, </a:t>
              </a:r>
              <a:r>
                <a:rPr lang="en-US" sz="2800">
                  <a:latin typeface="Symbol" pitchFamily="18" charset="2"/>
                </a:rPr>
                <a:t>s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943601" y="2133601"/>
            <a:ext cx="360363" cy="4048125"/>
            <a:chOff x="2784" y="1584"/>
            <a:chExt cx="215" cy="2313"/>
          </a:xfrm>
        </p:grpSpPr>
        <p:sp>
          <p:nvSpPr>
            <p:cNvPr id="14364" name="Line 9"/>
            <p:cNvSpPr>
              <a:spLocks noChangeShapeType="1"/>
            </p:cNvSpPr>
            <p:nvPr/>
          </p:nvSpPr>
          <p:spPr bwMode="auto">
            <a:xfrm flipV="1">
              <a:off x="2880" y="1584"/>
              <a:ext cx="0" cy="2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Rectangle 10"/>
            <p:cNvSpPr>
              <a:spLocks noChangeArrowheads="1"/>
            </p:cNvSpPr>
            <p:nvPr/>
          </p:nvSpPr>
          <p:spPr bwMode="auto">
            <a:xfrm>
              <a:off x="2784" y="3600"/>
              <a:ext cx="215" cy="2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d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4724400" y="2438400"/>
            <a:ext cx="4267200" cy="2895600"/>
            <a:chOff x="2016" y="1536"/>
            <a:chExt cx="2688" cy="1824"/>
          </a:xfrm>
        </p:grpSpPr>
        <p:sp>
          <p:nvSpPr>
            <p:cNvPr id="14362" name="AutoShape 12"/>
            <p:cNvSpPr>
              <a:spLocks noChangeArrowheads="1"/>
            </p:cNvSpPr>
            <p:nvPr/>
          </p:nvSpPr>
          <p:spPr bwMode="auto">
            <a:xfrm>
              <a:off x="2016" y="1536"/>
              <a:ext cx="1728" cy="1824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Rectangle 13"/>
            <p:cNvSpPr>
              <a:spLocks noChangeArrowheads="1"/>
            </p:cNvSpPr>
            <p:nvPr/>
          </p:nvSpPr>
          <p:spPr bwMode="auto">
            <a:xfrm>
              <a:off x="3548" y="1948"/>
              <a:ext cx="1156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_</a:t>
              </a:r>
            </a:p>
            <a:p>
              <a:r>
                <a:rPr lang="en-US" sz="2800"/>
                <a:t>Y| H</a:t>
              </a:r>
              <a:r>
                <a:rPr lang="en-US" sz="2800" baseline="-25000"/>
                <a:t>A</a:t>
              </a:r>
              <a:r>
                <a:rPr lang="en-US" sz="2800"/>
                <a:t>, n, </a:t>
              </a:r>
              <a:r>
                <a:rPr lang="en-US" sz="2800">
                  <a:latin typeface="Symbol" pitchFamily="18" charset="2"/>
                </a:rPr>
                <a:t>s</a:t>
              </a:r>
            </a:p>
          </p:txBody>
        </p:sp>
      </p:grpSp>
      <p:sp>
        <p:nvSpPr>
          <p:cNvPr id="14344" name="Text Box 14"/>
          <p:cNvSpPr txBox="1">
            <a:spLocks noChangeArrowheads="1"/>
          </p:cNvSpPr>
          <p:nvPr/>
        </p:nvSpPr>
        <p:spPr bwMode="auto">
          <a:xfrm>
            <a:off x="4494214" y="5715001"/>
            <a:ext cx="3825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895600" y="5927725"/>
            <a:ext cx="5715000" cy="933450"/>
            <a:chOff x="864" y="3696"/>
            <a:chExt cx="3600" cy="588"/>
          </a:xfrm>
        </p:grpSpPr>
        <p:sp>
          <p:nvSpPr>
            <p:cNvPr id="14358" name="Line 16"/>
            <p:cNvSpPr>
              <a:spLocks noChangeShapeType="1"/>
            </p:cNvSpPr>
            <p:nvPr/>
          </p:nvSpPr>
          <p:spPr bwMode="auto">
            <a:xfrm>
              <a:off x="2592" y="3936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17"/>
            <p:cNvSpPr>
              <a:spLocks noChangeShapeType="1"/>
            </p:cNvSpPr>
            <p:nvPr/>
          </p:nvSpPr>
          <p:spPr bwMode="auto">
            <a:xfrm flipH="1">
              <a:off x="864" y="4032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Text Box 18"/>
            <p:cNvSpPr txBox="1">
              <a:spLocks noChangeArrowheads="1"/>
            </p:cNvSpPr>
            <p:nvPr/>
          </p:nvSpPr>
          <p:spPr bwMode="auto">
            <a:xfrm>
              <a:off x="1488" y="4032"/>
              <a:ext cx="208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Accept H</a:t>
              </a:r>
              <a:r>
                <a:rPr lang="en-US" baseline="-25000"/>
                <a:t>0</a:t>
              </a:r>
              <a:r>
                <a:rPr lang="en-US"/>
                <a:t>             Reject H</a:t>
              </a:r>
              <a:r>
                <a:rPr lang="en-US" baseline="-25000"/>
                <a:t>0</a:t>
              </a:r>
            </a:p>
          </p:txBody>
        </p:sp>
        <p:sp>
          <p:nvSpPr>
            <p:cNvPr id="14361" name="Line 19"/>
            <p:cNvSpPr>
              <a:spLocks noChangeShapeType="1"/>
            </p:cNvSpPr>
            <p:nvPr/>
          </p:nvSpPr>
          <p:spPr bwMode="auto">
            <a:xfrm flipV="1">
              <a:off x="2592" y="369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6" name="Text Box 20"/>
          <p:cNvSpPr txBox="1">
            <a:spLocks noChangeArrowheads="1"/>
          </p:cNvSpPr>
          <p:nvPr/>
        </p:nvSpPr>
        <p:spPr bwMode="auto">
          <a:xfrm>
            <a:off x="8899525" y="5627688"/>
            <a:ext cx="42068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Y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611814" y="2133600"/>
            <a:ext cx="407987" cy="3429000"/>
            <a:chOff x="2575" y="1344"/>
            <a:chExt cx="257" cy="2160"/>
          </a:xfrm>
        </p:grpSpPr>
        <p:sp>
          <p:nvSpPr>
            <p:cNvPr id="14356" name="Line 23"/>
            <p:cNvSpPr>
              <a:spLocks noChangeShapeType="1"/>
            </p:cNvSpPr>
            <p:nvPr/>
          </p:nvSpPr>
          <p:spPr bwMode="auto">
            <a:xfrm flipV="1">
              <a:off x="2592" y="1344"/>
              <a:ext cx="0" cy="2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Text Box 24"/>
            <p:cNvSpPr txBox="1">
              <a:spLocks noChangeArrowheads="1"/>
            </p:cNvSpPr>
            <p:nvPr/>
          </p:nvSpPr>
          <p:spPr bwMode="auto">
            <a:xfrm>
              <a:off x="2575" y="3033"/>
              <a:ext cx="25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bg2"/>
                  </a:solidFill>
                  <a:latin typeface="Symbol" pitchFamily="18" charset="2"/>
                </a:rPr>
                <a:t>a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876800" y="3886200"/>
            <a:ext cx="762000" cy="1219200"/>
            <a:chOff x="2112" y="2448"/>
            <a:chExt cx="480" cy="768"/>
          </a:xfrm>
        </p:grpSpPr>
        <p:sp>
          <p:nvSpPr>
            <p:cNvPr id="14349" name="Text Box 26"/>
            <p:cNvSpPr txBox="1">
              <a:spLocks noChangeArrowheads="1"/>
            </p:cNvSpPr>
            <p:nvPr/>
          </p:nvSpPr>
          <p:spPr bwMode="auto">
            <a:xfrm>
              <a:off x="2305" y="2793"/>
              <a:ext cx="239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bg2"/>
                  </a:solidFill>
                  <a:latin typeface="Symbol" pitchFamily="18" charset="2"/>
                </a:rPr>
                <a:t>b</a:t>
              </a:r>
            </a:p>
          </p:txBody>
        </p:sp>
        <p:sp>
          <p:nvSpPr>
            <p:cNvPr id="14350" name="Line 27"/>
            <p:cNvSpPr>
              <a:spLocks noChangeShapeType="1"/>
            </p:cNvSpPr>
            <p:nvPr/>
          </p:nvSpPr>
          <p:spPr bwMode="auto">
            <a:xfrm>
              <a:off x="2496" y="244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28"/>
            <p:cNvSpPr>
              <a:spLocks noChangeShapeType="1"/>
            </p:cNvSpPr>
            <p:nvPr/>
          </p:nvSpPr>
          <p:spPr bwMode="auto">
            <a:xfrm>
              <a:off x="2400" y="264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29"/>
            <p:cNvSpPr>
              <a:spLocks noChangeShapeType="1"/>
            </p:cNvSpPr>
            <p:nvPr/>
          </p:nvSpPr>
          <p:spPr bwMode="auto">
            <a:xfrm>
              <a:off x="2304" y="28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30"/>
            <p:cNvSpPr>
              <a:spLocks noChangeShapeType="1"/>
            </p:cNvSpPr>
            <p:nvPr/>
          </p:nvSpPr>
          <p:spPr bwMode="auto">
            <a:xfrm>
              <a:off x="2208" y="302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31"/>
            <p:cNvSpPr>
              <a:spLocks noChangeShapeType="1"/>
            </p:cNvSpPr>
            <p:nvPr/>
          </p:nvSpPr>
          <p:spPr bwMode="auto">
            <a:xfrm>
              <a:off x="2496" y="302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32"/>
            <p:cNvSpPr>
              <a:spLocks noChangeShapeType="1"/>
            </p:cNvSpPr>
            <p:nvPr/>
          </p:nvSpPr>
          <p:spPr bwMode="auto">
            <a:xfrm>
              <a:off x="2112" y="321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AAA - Contin. Ed.">
  <a:themeElements>
    <a:clrScheme name="AAA - Contin. Ed.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AAA - Contin. Ed.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A - Contin. Ed.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 - Contin. Ed.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 - Contin. Ed.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 - Contin. Ed.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 - Contin. Ed.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 - Contin. Ed.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 - Contin. Ed.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1472219533</TotalTime>
  <Pages>20</Pages>
  <Words>1462</Words>
  <Application>Microsoft Office PowerPoint</Application>
  <PresentationFormat>Widescreen</PresentationFormat>
  <Paragraphs>297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Geneva</vt:lpstr>
      <vt:lpstr>Script MT Bold</vt:lpstr>
      <vt:lpstr>Symbol</vt:lpstr>
      <vt:lpstr>Times New Roman</vt:lpstr>
      <vt:lpstr>1_AAA - Contin. Ed.</vt:lpstr>
      <vt:lpstr>PowerPoint Presentation</vt:lpstr>
      <vt:lpstr>Outline</vt:lpstr>
      <vt:lpstr>1. Background and framework </vt:lpstr>
      <vt:lpstr>Getting started</vt:lpstr>
      <vt:lpstr>Tax research domain</vt:lpstr>
      <vt:lpstr>Predictions from:</vt:lpstr>
      <vt:lpstr>PowerPoint Presentation</vt:lpstr>
      <vt:lpstr>How does X (treatment) get there? Experiments vs. Archival studies</vt:lpstr>
      <vt:lpstr>2. The Researcher’s Problem</vt:lpstr>
      <vt:lpstr>PowerPoint Presentation</vt:lpstr>
      <vt:lpstr>PowerPoint Presentation</vt:lpstr>
      <vt:lpstr>PowerPoint Presentation</vt:lpstr>
      <vt:lpstr>PowerPoint Presentation</vt:lpstr>
      <vt:lpstr>Auditor independence and non-audit services:  Was the U.S. government right?  (Kinney, Palmrose, Scholz 2004)</vt:lpstr>
      <vt:lpstr>Five predictive validity boxes for KPS</vt:lpstr>
      <vt:lpstr>Analyze Threats to Validity using Predictive Validity Boxes</vt:lpstr>
      <vt:lpstr>Empirically, it is believable that X causes Y  if:</vt:lpstr>
      <vt:lpstr>Causal Theory vs. Policy using five boxes (policy testing)</vt:lpstr>
      <vt:lpstr>Estimating d with small and large n  </vt:lpstr>
      <vt:lpstr>4. Order of importance of clear and compelling exposition</vt:lpstr>
      <vt:lpstr>5. Scholarly Improv . . . ?</vt:lpstr>
      <vt:lpstr>Remember . . .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William Kinney</dc:creator>
  <cp:lastModifiedBy>dgreen28</cp:lastModifiedBy>
  <cp:revision>451</cp:revision>
  <cp:lastPrinted>2017-02-15T00:24:12Z</cp:lastPrinted>
  <dcterms:created xsi:type="dcterms:W3CDTF">1998-06-26T15:01:04Z</dcterms:created>
  <dcterms:modified xsi:type="dcterms:W3CDTF">2017-03-06T19:00:43Z</dcterms:modified>
</cp:coreProperties>
</file>